
<file path=[Content_Types].xml><?xml version="1.0" encoding="utf-8"?>
<Types xmlns="http://schemas.openxmlformats.org/package/2006/content-types">
  <Default Extension="xml" ContentType="application/xml"/>
  <Default Extension="wmf" ContentType="image/x-wmf"/>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744" r:id="rId2"/>
    <p:sldId id="534" r:id="rId3"/>
    <p:sldId id="723" r:id="rId4"/>
    <p:sldId id="703" r:id="rId5"/>
    <p:sldId id="724" r:id="rId6"/>
    <p:sldId id="704" r:id="rId7"/>
    <p:sldId id="705" r:id="rId8"/>
    <p:sldId id="706" r:id="rId9"/>
    <p:sldId id="725" r:id="rId10"/>
    <p:sldId id="708" r:id="rId11"/>
    <p:sldId id="726" r:id="rId12"/>
    <p:sldId id="727" r:id="rId13"/>
    <p:sldId id="731" r:id="rId14"/>
  </p:sldIdLst>
  <p:sldSz cx="10287000" cy="6858000" type="35mm"/>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240">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33"/>
    <a:srgbClr val="CC3300"/>
    <a:srgbClr val="6FD15F"/>
    <a:srgbClr val="51A37E"/>
    <a:srgbClr val="B7D4FF"/>
    <a:srgbClr val="A7CBFF"/>
    <a:srgbClr val="00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22" autoAdjust="0"/>
    <p:restoredTop sz="50000" autoAdjust="0"/>
  </p:normalViewPr>
  <p:slideViewPr>
    <p:cSldViewPr snapToGrid="0">
      <p:cViewPr varScale="1">
        <p:scale>
          <a:sx n="29" d="100"/>
          <a:sy n="29" d="100"/>
        </p:scale>
        <p:origin x="-2464" y="-104"/>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82"/>
    </p:cViewPr>
  </p:sorterViewPr>
  <p:notesViewPr>
    <p:cSldViewPr snapToGrid="0">
      <p:cViewPr varScale="1">
        <p:scale>
          <a:sx n="80" d="100"/>
          <a:sy n="80" d="100"/>
        </p:scale>
        <p:origin x="-1116" y="-90"/>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668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14838"/>
            <a:ext cx="5146675" cy="4181475"/>
          </a:xfrm>
          <a:prstGeom prst="rect">
            <a:avLst/>
          </a:prstGeom>
          <a:noFill/>
          <a:ln w="12700">
            <a:noFill/>
            <a:miter lim="800000"/>
            <a:headEnd/>
            <a:tailEnd/>
          </a:ln>
          <a:effectLst/>
        </p:spPr>
        <p:txBody>
          <a:bodyPr vert="horz" wrap="square" lIns="109862" tIns="54135" rIns="109862" bIns="54135" numCol="1" anchor="t" anchorCtr="0" compatLnSpc="1">
            <a:prstTxWarp prst="textNoShape">
              <a:avLst/>
            </a:prstTxWarp>
          </a:bodyPr>
          <a:lstStyle/>
          <a:p>
            <a:pPr lvl="0"/>
            <a:r>
              <a:rPr lang="en-US" noProof="0" dirty="0" smtClean="0"/>
              <a:t>Click to edit Master notes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58371" name="Rectangle 3"/>
          <p:cNvSpPr>
            <a:spLocks noGrp="1" noRot="1" noChangeAspect="1" noChangeArrowheads="1" noTextEdit="1"/>
          </p:cNvSpPr>
          <p:nvPr>
            <p:ph type="sldImg" idx="2"/>
          </p:nvPr>
        </p:nvSpPr>
        <p:spPr bwMode="auto">
          <a:xfrm>
            <a:off x="895350" y="700088"/>
            <a:ext cx="5222875"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1495667"/>
      </p:ext>
    </p:extLst>
  </p:cSld>
  <p:clrMap bg1="lt1" tx1="dk1" bg2="lt2" tx2="dk2" accent1="accent1" accent2="accent2" accent3="accent3" accent4="accent4" accent5="accent5" accent6="accent6" hlink="hlink" folHlink="folHlink"/>
  <p:notesStyle>
    <a:lvl1pPr algn="l" defTabSz="1285875"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542925" algn="l" defTabSz="1285875"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1084263" algn="l" defTabSz="1285875"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627188" algn="l" defTabSz="1285875"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2170113" algn="l" defTabSz="1285875"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Just a little about me and the farm I constructed using my and my brother’s money and a LOT of bank financing.</a:t>
            </a:r>
          </a:p>
        </p:txBody>
      </p:sp>
    </p:spTree>
    <p:extLst>
      <p:ext uri="{BB962C8B-B14F-4D97-AF65-F5344CB8AC3E}">
        <p14:creationId xmlns:p14="http://schemas.microsoft.com/office/powerpoint/2010/main" val="702044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896938" y="700088"/>
            <a:ext cx="5224462" cy="3482975"/>
          </a:xfrm>
          <a:ln/>
        </p:spPr>
      </p:sp>
      <p:sp>
        <p:nvSpPr>
          <p:cNvPr id="91139" name="Rectangle 3"/>
          <p:cNvSpPr>
            <a:spLocks noGrp="1" noChangeArrowheads="1"/>
          </p:cNvSpPr>
          <p:nvPr>
            <p:ph type="body" idx="1"/>
          </p:nvPr>
        </p:nvSpPr>
        <p:spPr>
          <a:xfrm>
            <a:off x="552450" y="4414838"/>
            <a:ext cx="586105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A design that Ebeling and Timmons did recently for a client.  We like this one.</a:t>
            </a:r>
          </a:p>
        </p:txBody>
      </p:sp>
    </p:spTree>
    <p:extLst>
      <p:ext uri="{BB962C8B-B14F-4D97-AF65-F5344CB8AC3E}">
        <p14:creationId xmlns:p14="http://schemas.microsoft.com/office/powerpoint/2010/main" val="1596810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896938" y="700088"/>
            <a:ext cx="5224462" cy="3482975"/>
          </a:xfrm>
          <a:ln/>
        </p:spPr>
      </p:sp>
      <p:sp>
        <p:nvSpPr>
          <p:cNvPr id="92163" name="Rectangle 3"/>
          <p:cNvSpPr>
            <a:spLocks noGrp="1" noChangeArrowheads="1"/>
          </p:cNvSpPr>
          <p:nvPr>
            <p:ph type="body" idx="1"/>
          </p:nvPr>
        </p:nvSpPr>
        <p:spPr>
          <a:xfrm>
            <a:off x="552450" y="4414838"/>
            <a:ext cx="586105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This is a saltwater design based upon using heterotrophic bacteria to consume the ammonia being produced and providing a bacterial flock that the shrimp can graze on.  Has good potential.</a:t>
            </a:r>
          </a:p>
        </p:txBody>
      </p:sp>
    </p:spTree>
    <p:extLst>
      <p:ext uri="{BB962C8B-B14F-4D97-AF65-F5344CB8AC3E}">
        <p14:creationId xmlns:p14="http://schemas.microsoft.com/office/powerpoint/2010/main" val="1401744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896938" y="700088"/>
            <a:ext cx="5224462" cy="3482975"/>
          </a:xfrm>
          <a:ln/>
        </p:spPr>
      </p:sp>
      <p:sp>
        <p:nvSpPr>
          <p:cNvPr id="93187" name="Rectangle 3"/>
          <p:cNvSpPr>
            <a:spLocks noGrp="1" noChangeArrowheads="1"/>
          </p:cNvSpPr>
          <p:nvPr>
            <p:ph type="body" idx="1"/>
          </p:nvPr>
        </p:nvSpPr>
        <p:spPr>
          <a:xfrm>
            <a:off x="552450" y="4414838"/>
            <a:ext cx="586105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This is a saltwater design based upon using heterotrophic bacteria to consume the ammonia being produced and providing a bacterial flock that the shrimp can graze on.  Has good potential.</a:t>
            </a:r>
          </a:p>
        </p:txBody>
      </p:sp>
    </p:spTree>
    <p:extLst>
      <p:ext uri="{BB962C8B-B14F-4D97-AF65-F5344CB8AC3E}">
        <p14:creationId xmlns:p14="http://schemas.microsoft.com/office/powerpoint/2010/main" val="368656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r>
              <a:rPr lang="en-US" smtClean="0"/>
              <a:t>US imports and consumption of tilapia is growing, some 360 000 tonnes (liveweight equivalent) were imported in 2006, which gives a per caput supply of 1.2 kg, impressive when considering that only five years ago this species was almost unknown in the market. Also in Mexico, per caput consumption of tilapia is similarly high, considering 90 000 tonnes of domestic production and a unknown quantity of imports. The Mexican market is awash with cheap and good quality tilapia from China, and local producers are suffering from this presence. On the other hand, in Europe, tilapia is still quite unknown, and total imports are stable at some 10 000 tonnes. </a:t>
            </a:r>
          </a:p>
          <a:p>
            <a:pPr defTabSz="914400"/>
            <a:endParaRPr lang="en-US" smtClean="0"/>
          </a:p>
          <a:p>
            <a:pPr defTabSz="914400"/>
            <a:r>
              <a:rPr lang="en-US" smtClean="0"/>
              <a:t>In the past years, China has taken over completely the US frozen tilapia fillet market. A overwhelming 85% of the US imports of this product come from China, and all the recent growth is due to exports from this country. All other supplying countries play a secondary role, with no major movements to be recorded. Maybe these countries could target the European market in future years, as the US market appears dominated by Chinese supplies. The frozen tilapia fillet from China has all the characteristics of a commodity: same size, same shape and same quality in all shipments. This characteristic makes tilapia from China the ideal product for the food service sector. The unit vale of the Chinese frozen tilapia fillets is US$ 3.00/kg, while the major competitors (Indonesia and Ecuador) are selling at US$ 5.00/kg. </a:t>
            </a:r>
          </a:p>
        </p:txBody>
      </p:sp>
    </p:spTree>
    <p:extLst>
      <p:ext uri="{BB962C8B-B14F-4D97-AF65-F5344CB8AC3E}">
        <p14:creationId xmlns:p14="http://schemas.microsoft.com/office/powerpoint/2010/main" val="2319427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895350" y="700088"/>
            <a:ext cx="5219700" cy="3479800"/>
          </a:xfrm>
          <a:ln w="12699" cap="flat"/>
        </p:spPr>
      </p:sp>
      <p:sp>
        <p:nvSpPr>
          <p:cNvPr id="83971" name="Rectangle 3"/>
          <p:cNvSpPr>
            <a:spLocks noGrp="1" noChangeArrowheads="1"/>
          </p:cNvSpPr>
          <p:nvPr>
            <p:ph type="body" idx="1"/>
          </p:nvPr>
        </p:nvSpPr>
        <p:spPr>
          <a:xfrm>
            <a:off x="933450" y="4416425"/>
            <a:ext cx="5143500" cy="418306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6" tIns="44582" rIns="90756" bIns="44582"/>
          <a:lstStyle/>
          <a:p>
            <a:r>
              <a:rPr lang="en-US" smtClean="0"/>
              <a:t>Tank-based production is challenged by:</a:t>
            </a:r>
          </a:p>
          <a:p>
            <a:pPr lvl="1"/>
            <a:r>
              <a:rPr lang="en-US" smtClean="0"/>
              <a:t>strict effluent regulations</a:t>
            </a:r>
          </a:p>
          <a:p>
            <a:pPr lvl="1"/>
            <a:r>
              <a:rPr lang="en-US" smtClean="0"/>
              <a:t>increased competition for water resources</a:t>
            </a:r>
          </a:p>
          <a:p>
            <a:pPr lvl="2"/>
            <a:r>
              <a:rPr lang="en-US" smtClean="0"/>
              <a:t>regulatory and social pressures to conserve resources</a:t>
            </a:r>
          </a:p>
          <a:p>
            <a:pPr lvl="1"/>
            <a:r>
              <a:rPr lang="en-US" smtClean="0"/>
              <a:t>lower farm gate prices</a:t>
            </a:r>
          </a:p>
          <a:p>
            <a:pPr lvl="1"/>
            <a:r>
              <a:rPr lang="en-US" smtClean="0"/>
              <a:t>disease and biosecurity issues</a:t>
            </a:r>
          </a:p>
          <a:p>
            <a:endParaRPr lang="en-US" smtClean="0"/>
          </a:p>
        </p:txBody>
      </p:sp>
    </p:spTree>
    <p:extLst>
      <p:ext uri="{BB962C8B-B14F-4D97-AF65-F5344CB8AC3E}">
        <p14:creationId xmlns:p14="http://schemas.microsoft.com/office/powerpoint/2010/main" val="307469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r>
              <a:rPr lang="en-US" smtClean="0"/>
              <a:t>We really focus on full-recirculating.  The flow-through or serial reuse and partial reuse just exchange water (new water) to lower the contaminant loading factors.  If you change more than 50% of the water per day, it is really EASY to run such a system.  You’ve got to be pretty good at managing your system to do the 10 or 15% type system.</a:t>
            </a:r>
          </a:p>
        </p:txBody>
      </p:sp>
    </p:spTree>
    <p:extLst>
      <p:ext uri="{BB962C8B-B14F-4D97-AF65-F5344CB8AC3E}">
        <p14:creationId xmlns:p14="http://schemas.microsoft.com/office/powerpoint/2010/main" val="2851592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a good table to give you an idea of how much more conservative a RAS is in terms of land use and water use.  Note ponds (evaporation) use a lot of water.</a:t>
            </a:r>
          </a:p>
        </p:txBody>
      </p:sp>
    </p:spTree>
    <p:extLst>
      <p:ext uri="{BB962C8B-B14F-4D97-AF65-F5344CB8AC3E}">
        <p14:creationId xmlns:p14="http://schemas.microsoft.com/office/powerpoint/2010/main" val="998090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Basic parts to a RAS</a:t>
            </a:r>
          </a:p>
        </p:txBody>
      </p:sp>
    </p:spTree>
    <p:extLst>
      <p:ext uri="{BB962C8B-B14F-4D97-AF65-F5344CB8AC3E}">
        <p14:creationId xmlns:p14="http://schemas.microsoft.com/office/powerpoint/2010/main" val="167965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All the loading factors are proportional to the amount of fish feed being fed into the system. Hence, our first step is to calculate the feeding load for the system.</a:t>
            </a:r>
          </a:p>
        </p:txBody>
      </p:sp>
    </p:spTree>
    <p:extLst>
      <p:ext uri="{BB962C8B-B14F-4D97-AF65-F5344CB8AC3E}">
        <p14:creationId xmlns:p14="http://schemas.microsoft.com/office/powerpoint/2010/main" val="1416744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847725" y="704850"/>
            <a:ext cx="5211763" cy="3475038"/>
          </a:xfrm>
          <a:ln/>
        </p:spPr>
      </p:sp>
      <p:sp>
        <p:nvSpPr>
          <p:cNvPr id="89091" name="Rectangle 3"/>
          <p:cNvSpPr>
            <a:spLocks noGrp="1" noChangeArrowheads="1"/>
          </p:cNvSpPr>
          <p:nvPr>
            <p:ph type="body" idx="1"/>
          </p:nvPr>
        </p:nvSpPr>
        <p:spPr>
          <a:xfrm>
            <a:off x="552450" y="4217988"/>
            <a:ext cx="5861050" cy="43783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To give you a sense of how much of the footprint is fish tanks and then the other stuff that makes a RAS work.</a:t>
            </a:r>
          </a:p>
        </p:txBody>
      </p:sp>
    </p:spTree>
    <p:extLst>
      <p:ext uri="{BB962C8B-B14F-4D97-AF65-F5344CB8AC3E}">
        <p14:creationId xmlns:p14="http://schemas.microsoft.com/office/powerpoint/2010/main" val="895325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Same idea here.  A typical farm using round tanks will only use about 25% of the building footprint for the fish tanks.  Mixed cell raceways instantly boost this to about 50% (or more).</a:t>
            </a:r>
          </a:p>
        </p:txBody>
      </p:sp>
    </p:spTree>
    <p:extLst>
      <p:ext uri="{BB962C8B-B14F-4D97-AF65-F5344CB8AC3E}">
        <p14:creationId xmlns:p14="http://schemas.microsoft.com/office/powerpoint/2010/main" val="3193676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8170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96913" y="1981200"/>
            <a:ext cx="78486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443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3725" y="228600"/>
            <a:ext cx="2081213"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6913" y="228600"/>
            <a:ext cx="6094412"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3992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96913" y="1981200"/>
            <a:ext cx="7848600" cy="4114800"/>
          </a:xfrm>
          <a:prstGeom prst="rect">
            <a:avLst/>
          </a:prstGeom>
        </p:spPr>
        <p:txBody>
          <a:bodyPr/>
          <a:lstStyle/>
          <a:p>
            <a:pPr lvl="0"/>
            <a:endParaRPr lang="en-US" noProof="0" smtClean="0"/>
          </a:p>
        </p:txBody>
      </p:sp>
    </p:spTree>
    <p:extLst>
      <p:ext uri="{BB962C8B-B14F-4D97-AF65-F5344CB8AC3E}">
        <p14:creationId xmlns:p14="http://schemas.microsoft.com/office/powerpoint/2010/main" val="348730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96913" y="1981200"/>
            <a:ext cx="38481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97413" y="1981200"/>
            <a:ext cx="3848100" cy="4114800"/>
          </a:xfrm>
          <a:prstGeom prst="rect">
            <a:avLst/>
          </a:prstGeom>
        </p:spPr>
        <p:txBody>
          <a:bodyPr/>
          <a:lstStyle/>
          <a:p>
            <a:pPr lvl="0"/>
            <a:endParaRPr lang="en-US" noProof="0" smtClean="0"/>
          </a:p>
        </p:txBody>
      </p:sp>
    </p:spTree>
    <p:extLst>
      <p:ext uri="{BB962C8B-B14F-4D97-AF65-F5344CB8AC3E}">
        <p14:creationId xmlns:p14="http://schemas.microsoft.com/office/powerpoint/2010/main" val="399278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96913" y="1981200"/>
            <a:ext cx="78486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742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906713"/>
            <a:ext cx="87439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Title 4"/>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03341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96913" y="1981200"/>
            <a:ext cx="38481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7413" y="1981200"/>
            <a:ext cx="38481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423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173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61042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7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a:prstGeom prst="rect">
            <a:avLst/>
          </a:prstGeo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740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a:prstGeom prst="rect">
            <a:avLst/>
          </a:prstGeo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00177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027"/>
            </a:gs>
            <a:gs pos="100000">
              <a:srgbClr val="0066FF"/>
            </a:gs>
          </a:gsLst>
          <a:lin ang="5400000" scaled="1"/>
        </a:grad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708025" y="365125"/>
            <a:ext cx="8872538"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Text Placeholder 3"/>
          <p:cNvSpPr>
            <a:spLocks noGrp="1"/>
          </p:cNvSpPr>
          <p:nvPr>
            <p:ph type="body" idx="1"/>
          </p:nvPr>
        </p:nvSpPr>
        <p:spPr>
          <a:xfrm>
            <a:off x="708025" y="1825625"/>
            <a:ext cx="887253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rtl="0" eaLnBrk="0" fontAlgn="base" hangingPunct="0">
        <a:spcBef>
          <a:spcPct val="0"/>
        </a:spcBef>
        <a:spcAft>
          <a:spcPct val="0"/>
        </a:spcAft>
        <a:defRPr sz="5400">
          <a:solidFill>
            <a:schemeClr val="accent2"/>
          </a:solidFill>
          <a:latin typeface="+mj-lt"/>
          <a:ea typeface="+mj-ea"/>
          <a:cs typeface="+mj-cs"/>
        </a:defRPr>
      </a:lvl1pPr>
      <a:lvl2pPr algn="ctr" rtl="0" eaLnBrk="0" fontAlgn="base" hangingPunct="0">
        <a:spcBef>
          <a:spcPct val="0"/>
        </a:spcBef>
        <a:spcAft>
          <a:spcPct val="0"/>
        </a:spcAft>
        <a:defRPr sz="5400">
          <a:solidFill>
            <a:schemeClr val="accent2"/>
          </a:solidFill>
          <a:latin typeface="Times New Roman" pitchFamily="18" charset="0"/>
        </a:defRPr>
      </a:lvl2pPr>
      <a:lvl3pPr algn="ctr" rtl="0" eaLnBrk="0" fontAlgn="base" hangingPunct="0">
        <a:spcBef>
          <a:spcPct val="0"/>
        </a:spcBef>
        <a:spcAft>
          <a:spcPct val="0"/>
        </a:spcAft>
        <a:defRPr sz="5400">
          <a:solidFill>
            <a:schemeClr val="accent2"/>
          </a:solidFill>
          <a:latin typeface="Times New Roman" pitchFamily="18" charset="0"/>
        </a:defRPr>
      </a:lvl3pPr>
      <a:lvl4pPr algn="ctr" rtl="0" eaLnBrk="0" fontAlgn="base" hangingPunct="0">
        <a:spcBef>
          <a:spcPct val="0"/>
        </a:spcBef>
        <a:spcAft>
          <a:spcPct val="0"/>
        </a:spcAft>
        <a:defRPr sz="5400">
          <a:solidFill>
            <a:schemeClr val="accent2"/>
          </a:solidFill>
          <a:latin typeface="Times New Roman" pitchFamily="18" charset="0"/>
        </a:defRPr>
      </a:lvl4pPr>
      <a:lvl5pPr algn="ctr" rtl="0" eaLnBrk="0" fontAlgn="base" hangingPunct="0">
        <a:spcBef>
          <a:spcPct val="0"/>
        </a:spcBef>
        <a:spcAft>
          <a:spcPct val="0"/>
        </a:spcAft>
        <a:defRPr sz="5400">
          <a:solidFill>
            <a:schemeClr val="accent2"/>
          </a:solidFill>
          <a:latin typeface="Times New Roman" pitchFamily="18" charset="0"/>
        </a:defRPr>
      </a:lvl5pPr>
      <a:lvl6pPr marL="457200" algn="ctr" rtl="0" eaLnBrk="0" fontAlgn="base" hangingPunct="0">
        <a:spcBef>
          <a:spcPct val="0"/>
        </a:spcBef>
        <a:spcAft>
          <a:spcPct val="0"/>
        </a:spcAft>
        <a:defRPr sz="5400">
          <a:solidFill>
            <a:schemeClr val="accent2"/>
          </a:solidFill>
          <a:latin typeface="Times New Roman" pitchFamily="18" charset="0"/>
        </a:defRPr>
      </a:lvl6pPr>
      <a:lvl7pPr marL="914400" algn="ctr" rtl="0" eaLnBrk="0" fontAlgn="base" hangingPunct="0">
        <a:spcBef>
          <a:spcPct val="0"/>
        </a:spcBef>
        <a:spcAft>
          <a:spcPct val="0"/>
        </a:spcAft>
        <a:defRPr sz="5400">
          <a:solidFill>
            <a:schemeClr val="accent2"/>
          </a:solidFill>
          <a:latin typeface="Times New Roman" pitchFamily="18" charset="0"/>
        </a:defRPr>
      </a:lvl7pPr>
      <a:lvl8pPr marL="1371600" algn="ctr" rtl="0" eaLnBrk="0" fontAlgn="base" hangingPunct="0">
        <a:spcBef>
          <a:spcPct val="0"/>
        </a:spcBef>
        <a:spcAft>
          <a:spcPct val="0"/>
        </a:spcAft>
        <a:defRPr sz="5400">
          <a:solidFill>
            <a:schemeClr val="accent2"/>
          </a:solidFill>
          <a:latin typeface="Times New Roman" pitchFamily="18" charset="0"/>
        </a:defRPr>
      </a:lvl8pPr>
      <a:lvl9pPr marL="1828800" algn="ctr" rtl="0" eaLnBrk="0" fontAlgn="base" hangingPunct="0">
        <a:spcBef>
          <a:spcPct val="0"/>
        </a:spcBef>
        <a:spcAft>
          <a:spcPct val="0"/>
        </a:spcAft>
        <a:defRPr sz="5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rgbClr val="CF0E30"/>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2.bin"/><Relationship Id="rId5" Type="http://schemas.openxmlformats.org/officeDocument/2006/relationships/image" Target="../media/image18.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136" y="3288926"/>
            <a:ext cx="7848600" cy="1143000"/>
          </a:xfrm>
        </p:spPr>
        <p:txBody>
          <a:bodyPr>
            <a:normAutofit fontScale="90000"/>
          </a:bodyPr>
          <a:lstStyle/>
          <a:p>
            <a:r>
              <a:rPr lang="en-US" sz="6700" dirty="0" smtClean="0"/>
              <a:t>Benefits of Recirculating</a:t>
            </a:r>
            <a:r>
              <a:rPr lang="en-US" sz="6700" dirty="0" smtClean="0"/>
              <a:t/>
            </a:r>
            <a:br>
              <a:rPr lang="en-US" sz="6700" dirty="0" smtClean="0"/>
            </a:br>
            <a:r>
              <a:rPr lang="en-US" sz="6700" dirty="0" smtClean="0"/>
              <a:t>Aquaculture </a:t>
            </a:r>
            <a:r>
              <a:rPr lang="en-US" sz="6700" dirty="0" smtClean="0"/>
              <a:t>Technology</a:t>
            </a:r>
            <a:r>
              <a:rPr lang="en-US" dirty="0" smtClean="0"/>
              <a:t/>
            </a:r>
            <a:br>
              <a:rPr lang="en-US" dirty="0" smtClean="0"/>
            </a:br>
            <a:endParaRPr lang="en-US" dirty="0"/>
          </a:p>
        </p:txBody>
      </p:sp>
    </p:spTree>
    <p:extLst>
      <p:ext uri="{BB962C8B-B14F-4D97-AF65-F5344CB8AC3E}">
        <p14:creationId xmlns:p14="http://schemas.microsoft.com/office/powerpoint/2010/main" val="75402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41313" y="312738"/>
            <a:ext cx="9291637" cy="1143000"/>
          </a:xfrm>
          <a:noFill/>
        </p:spPr>
        <p:txBody>
          <a:bodyPr lIns="92075" tIns="46038" rIns="92075" bIns="46038" anchor="ctr"/>
          <a:lstStyle/>
          <a:p>
            <a:r>
              <a:rPr lang="en-US" altLang="en-US" smtClean="0"/>
              <a:t>Recirculating Tank System </a:t>
            </a:r>
          </a:p>
        </p:txBody>
      </p:sp>
      <p:sp>
        <p:nvSpPr>
          <p:cNvPr id="32771" name="Rectangle 3"/>
          <p:cNvSpPr>
            <a:spLocks noGrp="1" noChangeArrowheads="1"/>
          </p:cNvSpPr>
          <p:nvPr>
            <p:ph type="body" idx="1"/>
          </p:nvPr>
        </p:nvSpPr>
        <p:spPr>
          <a:xfrm>
            <a:off x="755650" y="1720850"/>
            <a:ext cx="8743950" cy="4114800"/>
          </a:xfrm>
        </p:spPr>
        <p:txBody>
          <a:bodyPr/>
          <a:lstStyle/>
          <a:p>
            <a:endParaRPr lang="en-US" altLang="en-US" smtClean="0"/>
          </a:p>
        </p:txBody>
      </p:sp>
      <p:sp>
        <p:nvSpPr>
          <p:cNvPr id="32772" name="AutoShape 4"/>
          <p:cNvSpPr>
            <a:spLocks noChangeArrowheads="1"/>
          </p:cNvSpPr>
          <p:nvPr/>
        </p:nvSpPr>
        <p:spPr bwMode="auto">
          <a:xfrm>
            <a:off x="490538" y="1708150"/>
            <a:ext cx="9409112" cy="4010025"/>
          </a:xfrm>
          <a:prstGeom prst="roundRect">
            <a:avLst>
              <a:gd name="adj" fmla="val 12495"/>
            </a:avLst>
          </a:prstGeom>
          <a:solidFill>
            <a:srgbClr val="00FF99"/>
          </a:solidFill>
          <a:ln w="12700">
            <a:solidFill>
              <a:schemeClr val="bg2"/>
            </a:solidFill>
            <a:round/>
            <a:headEnd/>
            <a:tailEnd/>
          </a:ln>
        </p:spPr>
        <p:txBody>
          <a:bodyPr wrap="none" anchor="ctr"/>
          <a:lstStyle/>
          <a:p>
            <a:endParaRPr lang="en-US"/>
          </a:p>
        </p:txBody>
      </p:sp>
      <p:sp>
        <p:nvSpPr>
          <p:cNvPr id="32773" name="Rectangle 5"/>
          <p:cNvSpPr>
            <a:spLocks noChangeArrowheads="1"/>
          </p:cNvSpPr>
          <p:nvPr/>
        </p:nvSpPr>
        <p:spPr bwMode="auto">
          <a:xfrm>
            <a:off x="798513" y="2411413"/>
            <a:ext cx="8829675" cy="1981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74" name="Rectangle 6"/>
          <p:cNvSpPr>
            <a:spLocks noChangeArrowheads="1"/>
          </p:cNvSpPr>
          <p:nvPr/>
        </p:nvSpPr>
        <p:spPr bwMode="auto">
          <a:xfrm>
            <a:off x="4348163" y="2430463"/>
            <a:ext cx="14287" cy="1562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5" name="Rectangle 7"/>
          <p:cNvSpPr>
            <a:spLocks noChangeArrowheads="1"/>
          </p:cNvSpPr>
          <p:nvPr/>
        </p:nvSpPr>
        <p:spPr bwMode="auto">
          <a:xfrm>
            <a:off x="4348163" y="4230688"/>
            <a:ext cx="14287" cy="1524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6" name="Rectangle 8"/>
          <p:cNvSpPr>
            <a:spLocks noChangeArrowheads="1"/>
          </p:cNvSpPr>
          <p:nvPr/>
        </p:nvSpPr>
        <p:spPr bwMode="auto">
          <a:xfrm>
            <a:off x="8020050" y="2430463"/>
            <a:ext cx="14288" cy="1193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7" name="Rectangle 9"/>
          <p:cNvSpPr>
            <a:spLocks noChangeArrowheads="1"/>
          </p:cNvSpPr>
          <p:nvPr/>
        </p:nvSpPr>
        <p:spPr bwMode="auto">
          <a:xfrm>
            <a:off x="8027988" y="3630613"/>
            <a:ext cx="242887"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8" name="Rectangle 10"/>
          <p:cNvSpPr>
            <a:spLocks noChangeArrowheads="1"/>
          </p:cNvSpPr>
          <p:nvPr/>
        </p:nvSpPr>
        <p:spPr bwMode="auto">
          <a:xfrm>
            <a:off x="8734425" y="2430463"/>
            <a:ext cx="14288" cy="1568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9" name="Oval 11"/>
          <p:cNvSpPr>
            <a:spLocks noChangeArrowheads="1"/>
          </p:cNvSpPr>
          <p:nvPr/>
        </p:nvSpPr>
        <p:spPr bwMode="auto">
          <a:xfrm>
            <a:off x="9204325" y="4549775"/>
            <a:ext cx="257175" cy="24288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Oval 12"/>
          <p:cNvSpPr>
            <a:spLocks noChangeArrowheads="1"/>
          </p:cNvSpPr>
          <p:nvPr/>
        </p:nvSpPr>
        <p:spPr bwMode="auto">
          <a:xfrm>
            <a:off x="9190038" y="4537075"/>
            <a:ext cx="285750" cy="2682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781" name="Group 13"/>
          <p:cNvGrpSpPr>
            <a:grpSpLocks/>
          </p:cNvGrpSpPr>
          <p:nvPr/>
        </p:nvGrpSpPr>
        <p:grpSpPr bwMode="auto">
          <a:xfrm>
            <a:off x="9213850" y="4562475"/>
            <a:ext cx="239713" cy="217488"/>
            <a:chOff x="5166" y="2955"/>
            <a:chExt cx="134" cy="137"/>
          </a:xfrm>
        </p:grpSpPr>
        <p:sp>
          <p:nvSpPr>
            <p:cNvPr id="33488" name="Oval 14"/>
            <p:cNvSpPr>
              <a:spLocks noChangeArrowheads="1"/>
            </p:cNvSpPr>
            <p:nvPr/>
          </p:nvSpPr>
          <p:spPr bwMode="auto">
            <a:xfrm>
              <a:off x="5171" y="2960"/>
              <a:ext cx="125" cy="128"/>
            </a:xfrm>
            <a:prstGeom prst="ellipse">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9" name="Oval 15"/>
            <p:cNvSpPr>
              <a:spLocks noChangeArrowheads="1"/>
            </p:cNvSpPr>
            <p:nvPr/>
          </p:nvSpPr>
          <p:spPr bwMode="auto">
            <a:xfrm>
              <a:off x="5166" y="2955"/>
              <a:ext cx="134" cy="13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782" name="Rectangle 16"/>
          <p:cNvSpPr>
            <a:spLocks noChangeArrowheads="1"/>
          </p:cNvSpPr>
          <p:nvPr/>
        </p:nvSpPr>
        <p:spPr bwMode="auto">
          <a:xfrm>
            <a:off x="9190038" y="4686300"/>
            <a:ext cx="14287" cy="90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83" name="Rectangle 17"/>
          <p:cNvSpPr>
            <a:spLocks noChangeArrowheads="1"/>
          </p:cNvSpPr>
          <p:nvPr/>
        </p:nvSpPr>
        <p:spPr bwMode="auto">
          <a:xfrm>
            <a:off x="9185275" y="4776788"/>
            <a:ext cx="15875"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84" name="Rectangle 18"/>
          <p:cNvSpPr>
            <a:spLocks noChangeArrowheads="1"/>
          </p:cNvSpPr>
          <p:nvPr/>
        </p:nvSpPr>
        <p:spPr bwMode="auto">
          <a:xfrm>
            <a:off x="9188450" y="4737100"/>
            <a:ext cx="9525"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85" name="Oval 19"/>
          <p:cNvSpPr>
            <a:spLocks noChangeArrowheads="1"/>
          </p:cNvSpPr>
          <p:nvPr/>
        </p:nvSpPr>
        <p:spPr bwMode="auto">
          <a:xfrm>
            <a:off x="9191625" y="4667250"/>
            <a:ext cx="20638" cy="190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6" name="Freeform 20"/>
          <p:cNvSpPr>
            <a:spLocks/>
          </p:cNvSpPr>
          <p:nvPr/>
        </p:nvSpPr>
        <p:spPr bwMode="auto">
          <a:xfrm>
            <a:off x="9248775" y="4602163"/>
            <a:ext cx="155575" cy="138112"/>
          </a:xfrm>
          <a:custGeom>
            <a:avLst/>
            <a:gdLst>
              <a:gd name="T0" fmla="*/ 2147483647 w 87"/>
              <a:gd name="T1" fmla="*/ 0 h 87"/>
              <a:gd name="T2" fmla="*/ 0 w 87"/>
              <a:gd name="T3" fmla="*/ 2147483647 h 87"/>
              <a:gd name="T4" fmla="*/ 2147483647 w 87"/>
              <a:gd name="T5" fmla="*/ 2147483647 h 87"/>
              <a:gd name="T6" fmla="*/ 2147483647 w 87"/>
              <a:gd name="T7" fmla="*/ 2147483647 h 87"/>
              <a:gd name="T8" fmla="*/ 2147483647 w 87"/>
              <a:gd name="T9" fmla="*/ 0 h 87"/>
              <a:gd name="T10" fmla="*/ 0 60000 65536"/>
              <a:gd name="T11" fmla="*/ 0 60000 65536"/>
              <a:gd name="T12" fmla="*/ 0 60000 65536"/>
              <a:gd name="T13" fmla="*/ 0 60000 65536"/>
              <a:gd name="T14" fmla="*/ 0 60000 65536"/>
              <a:gd name="T15" fmla="*/ 0 w 87"/>
              <a:gd name="T16" fmla="*/ 0 h 87"/>
              <a:gd name="T17" fmla="*/ 87 w 87"/>
              <a:gd name="T18" fmla="*/ 87 h 87"/>
            </a:gdLst>
            <a:ahLst/>
            <a:cxnLst>
              <a:cxn ang="T10">
                <a:pos x="T0" y="T1"/>
              </a:cxn>
              <a:cxn ang="T11">
                <a:pos x="T2" y="T3"/>
              </a:cxn>
              <a:cxn ang="T12">
                <a:pos x="T4" y="T5"/>
              </a:cxn>
              <a:cxn ang="T13">
                <a:pos x="T6" y="T7"/>
              </a:cxn>
              <a:cxn ang="T14">
                <a:pos x="T8" y="T9"/>
              </a:cxn>
            </a:cxnLst>
            <a:rect l="T15" t="T16" r="T17" b="T18"/>
            <a:pathLst>
              <a:path w="87" h="87">
                <a:moveTo>
                  <a:pt x="6" y="0"/>
                </a:moveTo>
                <a:lnTo>
                  <a:pt x="0" y="6"/>
                </a:lnTo>
                <a:lnTo>
                  <a:pt x="81" y="87"/>
                </a:lnTo>
                <a:lnTo>
                  <a:pt x="87" y="81"/>
                </a:lnTo>
                <a:lnTo>
                  <a:pt x="6" y="0"/>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Rectangle 21"/>
          <p:cNvSpPr>
            <a:spLocks noChangeArrowheads="1"/>
          </p:cNvSpPr>
          <p:nvPr/>
        </p:nvSpPr>
        <p:spPr bwMode="auto">
          <a:xfrm>
            <a:off x="8753475" y="3348038"/>
            <a:ext cx="85725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88" name="Freeform 22"/>
          <p:cNvSpPr>
            <a:spLocks/>
          </p:cNvSpPr>
          <p:nvPr/>
        </p:nvSpPr>
        <p:spPr bwMode="auto">
          <a:xfrm>
            <a:off x="9255125" y="3965575"/>
            <a:ext cx="73025" cy="30163"/>
          </a:xfrm>
          <a:custGeom>
            <a:avLst/>
            <a:gdLst>
              <a:gd name="T0" fmla="*/ 2147483647 w 41"/>
              <a:gd name="T1" fmla="*/ 2147483647 h 19"/>
              <a:gd name="T2" fmla="*/ 2147483647 w 41"/>
              <a:gd name="T3" fmla="*/ 0 h 19"/>
              <a:gd name="T4" fmla="*/ 0 w 41"/>
              <a:gd name="T5" fmla="*/ 2147483647 h 19"/>
              <a:gd name="T6" fmla="*/ 2147483647 w 41"/>
              <a:gd name="T7" fmla="*/ 2147483647 h 19"/>
              <a:gd name="T8" fmla="*/ 2147483647 w 41"/>
              <a:gd name="T9" fmla="*/ 2147483647 h 19"/>
              <a:gd name="T10" fmla="*/ 0 60000 65536"/>
              <a:gd name="T11" fmla="*/ 0 60000 65536"/>
              <a:gd name="T12" fmla="*/ 0 60000 65536"/>
              <a:gd name="T13" fmla="*/ 0 60000 65536"/>
              <a:gd name="T14" fmla="*/ 0 60000 65536"/>
              <a:gd name="T15" fmla="*/ 0 w 41"/>
              <a:gd name="T16" fmla="*/ 0 h 19"/>
              <a:gd name="T17" fmla="*/ 41 w 41"/>
              <a:gd name="T18" fmla="*/ 19 h 19"/>
            </a:gdLst>
            <a:ahLst/>
            <a:cxnLst>
              <a:cxn ang="T10">
                <a:pos x="T0" y="T1"/>
              </a:cxn>
              <a:cxn ang="T11">
                <a:pos x="T2" y="T3"/>
              </a:cxn>
              <a:cxn ang="T12">
                <a:pos x="T4" y="T5"/>
              </a:cxn>
              <a:cxn ang="T13">
                <a:pos x="T6" y="T7"/>
              </a:cxn>
              <a:cxn ang="T14">
                <a:pos x="T8" y="T9"/>
              </a:cxn>
            </a:cxnLst>
            <a:rect l="T15" t="T16" r="T17" b="T18"/>
            <a:pathLst>
              <a:path w="41" h="19">
                <a:moveTo>
                  <a:pt x="41" y="7"/>
                </a:moveTo>
                <a:lnTo>
                  <a:pt x="39" y="0"/>
                </a:lnTo>
                <a:lnTo>
                  <a:pt x="0" y="12"/>
                </a:lnTo>
                <a:lnTo>
                  <a:pt x="2" y="19"/>
                </a:lnTo>
                <a:lnTo>
                  <a:pt x="4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Rectangle 23"/>
          <p:cNvSpPr>
            <a:spLocks noChangeArrowheads="1"/>
          </p:cNvSpPr>
          <p:nvPr/>
        </p:nvSpPr>
        <p:spPr bwMode="auto">
          <a:xfrm>
            <a:off x="9328150" y="4000500"/>
            <a:ext cx="14288" cy="655638"/>
          </a:xfrm>
          <a:prstGeom prst="rect">
            <a:avLst/>
          </a:prstGeom>
          <a:solidFill>
            <a:srgbClr val="FF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2790" name="Group 24"/>
          <p:cNvGrpSpPr>
            <a:grpSpLocks/>
          </p:cNvGrpSpPr>
          <p:nvPr/>
        </p:nvGrpSpPr>
        <p:grpSpPr bwMode="auto">
          <a:xfrm>
            <a:off x="8759825" y="3365500"/>
            <a:ext cx="669925" cy="601663"/>
            <a:chOff x="4912" y="2201"/>
            <a:chExt cx="375" cy="379"/>
          </a:xfrm>
        </p:grpSpPr>
        <p:grpSp>
          <p:nvGrpSpPr>
            <p:cNvPr id="33454" name="Group 25"/>
            <p:cNvGrpSpPr>
              <a:grpSpLocks/>
            </p:cNvGrpSpPr>
            <p:nvPr/>
          </p:nvGrpSpPr>
          <p:grpSpPr bwMode="auto">
            <a:xfrm>
              <a:off x="4917" y="2206"/>
              <a:ext cx="366" cy="370"/>
              <a:chOff x="4917" y="2206"/>
              <a:chExt cx="366" cy="370"/>
            </a:xfrm>
          </p:grpSpPr>
          <p:sp>
            <p:nvSpPr>
              <p:cNvPr id="33456" name="Oval 26"/>
              <p:cNvSpPr>
                <a:spLocks noChangeArrowheads="1"/>
              </p:cNvSpPr>
              <p:nvPr/>
            </p:nvSpPr>
            <p:spPr bwMode="auto">
              <a:xfrm>
                <a:off x="4917" y="2206"/>
                <a:ext cx="366" cy="3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57" name="Oval 27"/>
              <p:cNvSpPr>
                <a:spLocks noChangeArrowheads="1"/>
              </p:cNvSpPr>
              <p:nvPr/>
            </p:nvSpPr>
            <p:spPr bwMode="auto">
              <a:xfrm>
                <a:off x="4922" y="2211"/>
                <a:ext cx="355" cy="359"/>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58" name="Oval 28"/>
              <p:cNvSpPr>
                <a:spLocks noChangeArrowheads="1"/>
              </p:cNvSpPr>
              <p:nvPr/>
            </p:nvSpPr>
            <p:spPr bwMode="auto">
              <a:xfrm>
                <a:off x="4928" y="2217"/>
                <a:ext cx="343" cy="347"/>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59" name="Oval 29"/>
              <p:cNvSpPr>
                <a:spLocks noChangeArrowheads="1"/>
              </p:cNvSpPr>
              <p:nvPr/>
            </p:nvSpPr>
            <p:spPr bwMode="auto">
              <a:xfrm>
                <a:off x="4934" y="2223"/>
                <a:ext cx="331" cy="335"/>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0" name="Oval 30"/>
              <p:cNvSpPr>
                <a:spLocks noChangeArrowheads="1"/>
              </p:cNvSpPr>
              <p:nvPr/>
            </p:nvSpPr>
            <p:spPr bwMode="auto">
              <a:xfrm>
                <a:off x="4940" y="2229"/>
                <a:ext cx="319" cy="323"/>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1" name="Oval 31"/>
              <p:cNvSpPr>
                <a:spLocks noChangeArrowheads="1"/>
              </p:cNvSpPr>
              <p:nvPr/>
            </p:nvSpPr>
            <p:spPr bwMode="auto">
              <a:xfrm>
                <a:off x="4945" y="2235"/>
                <a:ext cx="309" cy="311"/>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2" name="Oval 32"/>
              <p:cNvSpPr>
                <a:spLocks noChangeArrowheads="1"/>
              </p:cNvSpPr>
              <p:nvPr/>
            </p:nvSpPr>
            <p:spPr bwMode="auto">
              <a:xfrm>
                <a:off x="4951" y="2240"/>
                <a:ext cx="297" cy="300"/>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3" name="Oval 33"/>
              <p:cNvSpPr>
                <a:spLocks noChangeArrowheads="1"/>
              </p:cNvSpPr>
              <p:nvPr/>
            </p:nvSpPr>
            <p:spPr bwMode="auto">
              <a:xfrm>
                <a:off x="4957" y="2246"/>
                <a:ext cx="285" cy="289"/>
              </a:xfrm>
              <a:prstGeom prst="ellipse">
                <a:avLst/>
              </a:prstGeom>
              <a:solidFill>
                <a:srgbClr val="F2F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4" name="Oval 34"/>
              <p:cNvSpPr>
                <a:spLocks noChangeArrowheads="1"/>
              </p:cNvSpPr>
              <p:nvPr/>
            </p:nvSpPr>
            <p:spPr bwMode="auto">
              <a:xfrm>
                <a:off x="4963" y="2252"/>
                <a:ext cx="274" cy="277"/>
              </a:xfrm>
              <a:prstGeom prst="ellipse">
                <a:avLst/>
              </a:prstGeom>
              <a:solidFill>
                <a:srgbClr val="EFE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5" name="Oval 35"/>
              <p:cNvSpPr>
                <a:spLocks noChangeArrowheads="1"/>
              </p:cNvSpPr>
              <p:nvPr/>
            </p:nvSpPr>
            <p:spPr bwMode="auto">
              <a:xfrm>
                <a:off x="4968" y="2258"/>
                <a:ext cx="263" cy="266"/>
              </a:xfrm>
              <a:prstGeom prst="ellipse">
                <a:avLst/>
              </a:prstGeom>
              <a:solidFill>
                <a:srgbClr val="EBE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6" name="Oval 36"/>
              <p:cNvSpPr>
                <a:spLocks noChangeArrowheads="1"/>
              </p:cNvSpPr>
              <p:nvPr/>
            </p:nvSpPr>
            <p:spPr bwMode="auto">
              <a:xfrm>
                <a:off x="4974" y="2264"/>
                <a:ext cx="252" cy="254"/>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7" name="Oval 37"/>
              <p:cNvSpPr>
                <a:spLocks noChangeArrowheads="1"/>
              </p:cNvSpPr>
              <p:nvPr/>
            </p:nvSpPr>
            <p:spPr bwMode="auto">
              <a:xfrm>
                <a:off x="4980" y="2269"/>
                <a:ext cx="240" cy="243"/>
              </a:xfrm>
              <a:prstGeom prst="ellipse">
                <a:avLst/>
              </a:prstGeom>
              <a:solidFill>
                <a:srgbClr val="E2E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8" name="Oval 38"/>
              <p:cNvSpPr>
                <a:spLocks noChangeArrowheads="1"/>
              </p:cNvSpPr>
              <p:nvPr/>
            </p:nvSpPr>
            <p:spPr bwMode="auto">
              <a:xfrm>
                <a:off x="4986" y="2275"/>
                <a:ext cx="228" cy="231"/>
              </a:xfrm>
              <a:prstGeom prst="ellipse">
                <a:avLst/>
              </a:prstGeom>
              <a:solidFill>
                <a:srgbClr val="DDD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69" name="Oval 39"/>
              <p:cNvSpPr>
                <a:spLocks noChangeArrowheads="1"/>
              </p:cNvSpPr>
              <p:nvPr/>
            </p:nvSpPr>
            <p:spPr bwMode="auto">
              <a:xfrm>
                <a:off x="4991" y="2281"/>
                <a:ext cx="217" cy="220"/>
              </a:xfrm>
              <a:prstGeom prst="ellipse">
                <a:avLst/>
              </a:prstGeom>
              <a:solidFill>
                <a:srgbClr val="D7D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0" name="Oval 40"/>
              <p:cNvSpPr>
                <a:spLocks noChangeArrowheads="1"/>
              </p:cNvSpPr>
              <p:nvPr/>
            </p:nvSpPr>
            <p:spPr bwMode="auto">
              <a:xfrm>
                <a:off x="4997" y="2287"/>
                <a:ext cx="206" cy="208"/>
              </a:xfrm>
              <a:prstGeom prst="ellipse">
                <a:avLst/>
              </a:prstGeom>
              <a:solidFill>
                <a:srgbClr val="D0D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1" name="Oval 41"/>
              <p:cNvSpPr>
                <a:spLocks noChangeArrowheads="1"/>
              </p:cNvSpPr>
              <p:nvPr/>
            </p:nvSpPr>
            <p:spPr bwMode="auto">
              <a:xfrm>
                <a:off x="5003" y="2293"/>
                <a:ext cx="194" cy="196"/>
              </a:xfrm>
              <a:prstGeom prst="ellipse">
                <a:avLst/>
              </a:prstGeom>
              <a:solidFill>
                <a:srgbClr val="C9C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2" name="Oval 42"/>
              <p:cNvSpPr>
                <a:spLocks noChangeArrowheads="1"/>
              </p:cNvSpPr>
              <p:nvPr/>
            </p:nvSpPr>
            <p:spPr bwMode="auto">
              <a:xfrm>
                <a:off x="5009" y="2299"/>
                <a:ext cx="182" cy="184"/>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3" name="Oval 43"/>
              <p:cNvSpPr>
                <a:spLocks noChangeArrowheads="1"/>
              </p:cNvSpPr>
              <p:nvPr/>
            </p:nvSpPr>
            <p:spPr bwMode="auto">
              <a:xfrm>
                <a:off x="5014" y="2304"/>
                <a:ext cx="171" cy="173"/>
              </a:xfrm>
              <a:prstGeom prst="ellipse">
                <a:avLst/>
              </a:prstGeom>
              <a:solidFill>
                <a:srgbClr val="BBB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4" name="Oval 44"/>
              <p:cNvSpPr>
                <a:spLocks noChangeArrowheads="1"/>
              </p:cNvSpPr>
              <p:nvPr/>
            </p:nvSpPr>
            <p:spPr bwMode="auto">
              <a:xfrm>
                <a:off x="5020" y="2310"/>
                <a:ext cx="159" cy="161"/>
              </a:xfrm>
              <a:prstGeom prst="ellipse">
                <a:avLst/>
              </a:prstGeom>
              <a:solidFill>
                <a:srgbClr val="B3B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5" name="Oval 45"/>
              <p:cNvSpPr>
                <a:spLocks noChangeArrowheads="1"/>
              </p:cNvSpPr>
              <p:nvPr/>
            </p:nvSpPr>
            <p:spPr bwMode="auto">
              <a:xfrm>
                <a:off x="5026" y="2316"/>
                <a:ext cx="148" cy="149"/>
              </a:xfrm>
              <a:prstGeom prst="ellipse">
                <a:avLst/>
              </a:prstGeom>
              <a:solidFill>
                <a:srgbClr val="ABA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6" name="Oval 46"/>
              <p:cNvSpPr>
                <a:spLocks noChangeArrowheads="1"/>
              </p:cNvSpPr>
              <p:nvPr/>
            </p:nvSpPr>
            <p:spPr bwMode="auto">
              <a:xfrm>
                <a:off x="5032" y="2322"/>
                <a:ext cx="136" cy="138"/>
              </a:xfrm>
              <a:prstGeom prst="ellipse">
                <a:avLst/>
              </a:prstGeom>
              <a:solidFill>
                <a:srgbClr val="A3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7" name="Oval 47"/>
              <p:cNvSpPr>
                <a:spLocks noChangeArrowheads="1"/>
              </p:cNvSpPr>
              <p:nvPr/>
            </p:nvSpPr>
            <p:spPr bwMode="auto">
              <a:xfrm>
                <a:off x="5037" y="2328"/>
                <a:ext cx="125" cy="126"/>
              </a:xfrm>
              <a:prstGeom prst="ellipse">
                <a:avLst/>
              </a:prstGeom>
              <a:solidFill>
                <a:srgbClr val="9C9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8" name="Oval 48"/>
              <p:cNvSpPr>
                <a:spLocks noChangeArrowheads="1"/>
              </p:cNvSpPr>
              <p:nvPr/>
            </p:nvSpPr>
            <p:spPr bwMode="auto">
              <a:xfrm>
                <a:off x="5043" y="2333"/>
                <a:ext cx="113" cy="115"/>
              </a:xfrm>
              <a:prstGeom prst="ellipse">
                <a:avLst/>
              </a:prstGeom>
              <a:solidFill>
                <a:srgbClr val="949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79" name="Oval 49"/>
              <p:cNvSpPr>
                <a:spLocks noChangeArrowheads="1"/>
              </p:cNvSpPr>
              <p:nvPr/>
            </p:nvSpPr>
            <p:spPr bwMode="auto">
              <a:xfrm>
                <a:off x="5049" y="2339"/>
                <a:ext cx="102" cy="103"/>
              </a:xfrm>
              <a:prstGeom prst="ellipse">
                <a:avLst/>
              </a:prstGeom>
              <a:solidFill>
                <a:srgbClr val="8D8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0" name="Oval 50"/>
              <p:cNvSpPr>
                <a:spLocks noChangeArrowheads="1"/>
              </p:cNvSpPr>
              <p:nvPr/>
            </p:nvSpPr>
            <p:spPr bwMode="auto">
              <a:xfrm>
                <a:off x="5055" y="2345"/>
                <a:ext cx="91" cy="92"/>
              </a:xfrm>
              <a:prstGeom prst="ellipse">
                <a:avLst/>
              </a:prstGeom>
              <a:solidFill>
                <a:srgbClr val="878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1" name="Oval 51"/>
              <p:cNvSpPr>
                <a:spLocks noChangeArrowheads="1"/>
              </p:cNvSpPr>
              <p:nvPr/>
            </p:nvSpPr>
            <p:spPr bwMode="auto">
              <a:xfrm>
                <a:off x="5060" y="2351"/>
                <a:ext cx="80" cy="80"/>
              </a:xfrm>
              <a:prstGeom prst="ellipse">
                <a:avLst/>
              </a:prstGeom>
              <a:solidFill>
                <a:srgbClr val="808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2" name="Oval 52"/>
              <p:cNvSpPr>
                <a:spLocks noChangeArrowheads="1"/>
              </p:cNvSpPr>
              <p:nvPr/>
            </p:nvSpPr>
            <p:spPr bwMode="auto">
              <a:xfrm>
                <a:off x="5066" y="2357"/>
                <a:ext cx="68" cy="69"/>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3" name="Oval 53"/>
              <p:cNvSpPr>
                <a:spLocks noChangeArrowheads="1"/>
              </p:cNvSpPr>
              <p:nvPr/>
            </p:nvSpPr>
            <p:spPr bwMode="auto">
              <a:xfrm>
                <a:off x="5072" y="2362"/>
                <a:ext cx="56" cy="58"/>
              </a:xfrm>
              <a:prstGeom prst="ellipse">
                <a:avLst/>
              </a:prstGeom>
              <a:solidFill>
                <a:srgbClr val="767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4" name="Oval 54"/>
              <p:cNvSpPr>
                <a:spLocks noChangeArrowheads="1"/>
              </p:cNvSpPr>
              <p:nvPr/>
            </p:nvSpPr>
            <p:spPr bwMode="auto">
              <a:xfrm>
                <a:off x="5078" y="2368"/>
                <a:ext cx="45" cy="46"/>
              </a:xfrm>
              <a:prstGeom prst="ellipse">
                <a:avLst/>
              </a:prstGeom>
              <a:solidFill>
                <a:srgbClr val="717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5" name="Oval 55"/>
              <p:cNvSpPr>
                <a:spLocks noChangeArrowheads="1"/>
              </p:cNvSpPr>
              <p:nvPr/>
            </p:nvSpPr>
            <p:spPr bwMode="auto">
              <a:xfrm>
                <a:off x="5083" y="2374"/>
                <a:ext cx="34" cy="34"/>
              </a:xfrm>
              <a:prstGeom prst="ellipse">
                <a:avLst/>
              </a:prstGeom>
              <a:solidFill>
                <a:srgbClr val="6D6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6" name="Oval 56"/>
              <p:cNvSpPr>
                <a:spLocks noChangeArrowheads="1"/>
              </p:cNvSpPr>
              <p:nvPr/>
            </p:nvSpPr>
            <p:spPr bwMode="auto">
              <a:xfrm>
                <a:off x="5089" y="2380"/>
                <a:ext cx="22" cy="22"/>
              </a:xfrm>
              <a:prstGeom prst="ellipse">
                <a:avLst/>
              </a:prstGeom>
              <a:solidFill>
                <a:srgbClr val="6A6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7" name="Oval 57"/>
              <p:cNvSpPr>
                <a:spLocks noChangeArrowheads="1"/>
              </p:cNvSpPr>
              <p:nvPr/>
            </p:nvSpPr>
            <p:spPr bwMode="auto">
              <a:xfrm>
                <a:off x="5095" y="2386"/>
                <a:ext cx="10" cy="10"/>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455" name="Oval 58"/>
            <p:cNvSpPr>
              <a:spLocks noChangeArrowheads="1"/>
            </p:cNvSpPr>
            <p:nvPr/>
          </p:nvSpPr>
          <p:spPr bwMode="auto">
            <a:xfrm>
              <a:off x="4912" y="2201"/>
              <a:ext cx="375" cy="379"/>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791" name="Oval 59"/>
          <p:cNvSpPr>
            <a:spLocks noChangeArrowheads="1"/>
          </p:cNvSpPr>
          <p:nvPr/>
        </p:nvSpPr>
        <p:spPr bwMode="auto">
          <a:xfrm>
            <a:off x="9299575" y="3927475"/>
            <a:ext cx="60325" cy="55563"/>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Oval 60"/>
          <p:cNvSpPr>
            <a:spLocks noChangeArrowheads="1"/>
          </p:cNvSpPr>
          <p:nvPr/>
        </p:nvSpPr>
        <p:spPr bwMode="auto">
          <a:xfrm>
            <a:off x="9285288" y="3914775"/>
            <a:ext cx="88900" cy="8096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3" name="Rectangle 61"/>
          <p:cNvSpPr>
            <a:spLocks noChangeArrowheads="1"/>
          </p:cNvSpPr>
          <p:nvPr/>
        </p:nvSpPr>
        <p:spPr bwMode="auto">
          <a:xfrm>
            <a:off x="9285288" y="4219575"/>
            <a:ext cx="100012" cy="127000"/>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94" name="Rectangle 62"/>
          <p:cNvSpPr>
            <a:spLocks noChangeArrowheads="1"/>
          </p:cNvSpPr>
          <p:nvPr/>
        </p:nvSpPr>
        <p:spPr bwMode="auto">
          <a:xfrm>
            <a:off x="9271000" y="4206875"/>
            <a:ext cx="128588" cy="1524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5" name="Freeform 63"/>
          <p:cNvSpPr>
            <a:spLocks/>
          </p:cNvSpPr>
          <p:nvPr/>
        </p:nvSpPr>
        <p:spPr bwMode="auto">
          <a:xfrm>
            <a:off x="9096375" y="3668713"/>
            <a:ext cx="215900" cy="265112"/>
          </a:xfrm>
          <a:custGeom>
            <a:avLst/>
            <a:gdLst>
              <a:gd name="T0" fmla="*/ 2147483647 w 121"/>
              <a:gd name="T1" fmla="*/ 0 h 167"/>
              <a:gd name="T2" fmla="*/ 0 w 121"/>
              <a:gd name="T3" fmla="*/ 2147483647 h 167"/>
              <a:gd name="T4" fmla="*/ 2147483647 w 121"/>
              <a:gd name="T5" fmla="*/ 2147483647 h 167"/>
              <a:gd name="T6" fmla="*/ 2147483647 w 121"/>
              <a:gd name="T7" fmla="*/ 2147483647 h 167"/>
              <a:gd name="T8" fmla="*/ 2147483647 w 121"/>
              <a:gd name="T9" fmla="*/ 0 h 167"/>
              <a:gd name="T10" fmla="*/ 0 60000 65536"/>
              <a:gd name="T11" fmla="*/ 0 60000 65536"/>
              <a:gd name="T12" fmla="*/ 0 60000 65536"/>
              <a:gd name="T13" fmla="*/ 0 60000 65536"/>
              <a:gd name="T14" fmla="*/ 0 60000 65536"/>
              <a:gd name="T15" fmla="*/ 0 w 121"/>
              <a:gd name="T16" fmla="*/ 0 h 167"/>
              <a:gd name="T17" fmla="*/ 121 w 121"/>
              <a:gd name="T18" fmla="*/ 167 h 167"/>
            </a:gdLst>
            <a:ahLst/>
            <a:cxnLst>
              <a:cxn ang="T10">
                <a:pos x="T0" y="T1"/>
              </a:cxn>
              <a:cxn ang="T11">
                <a:pos x="T2" y="T3"/>
              </a:cxn>
              <a:cxn ang="T12">
                <a:pos x="T4" y="T5"/>
              </a:cxn>
              <a:cxn ang="T13">
                <a:pos x="T6" y="T7"/>
              </a:cxn>
              <a:cxn ang="T14">
                <a:pos x="T8" y="T9"/>
              </a:cxn>
            </a:cxnLst>
            <a:rect l="T15" t="T16" r="T17" b="T18"/>
            <a:pathLst>
              <a:path w="121" h="167">
                <a:moveTo>
                  <a:pt x="6" y="0"/>
                </a:moveTo>
                <a:lnTo>
                  <a:pt x="0" y="5"/>
                </a:lnTo>
                <a:lnTo>
                  <a:pt x="115" y="167"/>
                </a:lnTo>
                <a:lnTo>
                  <a:pt x="121" y="162"/>
                </a:lnTo>
                <a:lnTo>
                  <a:pt x="6" y="0"/>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Oval 64"/>
          <p:cNvSpPr>
            <a:spLocks noChangeArrowheads="1"/>
          </p:cNvSpPr>
          <p:nvPr/>
        </p:nvSpPr>
        <p:spPr bwMode="auto">
          <a:xfrm>
            <a:off x="9320213" y="3952875"/>
            <a:ext cx="22225" cy="2222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7" name="Oval 65"/>
          <p:cNvSpPr>
            <a:spLocks noChangeArrowheads="1"/>
          </p:cNvSpPr>
          <p:nvPr/>
        </p:nvSpPr>
        <p:spPr bwMode="auto">
          <a:xfrm>
            <a:off x="9302750" y="3927475"/>
            <a:ext cx="25400" cy="2381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8" name="Freeform 66"/>
          <p:cNvSpPr>
            <a:spLocks/>
          </p:cNvSpPr>
          <p:nvPr/>
        </p:nvSpPr>
        <p:spPr bwMode="auto">
          <a:xfrm>
            <a:off x="9085263" y="3703638"/>
            <a:ext cx="261937" cy="195262"/>
          </a:xfrm>
          <a:custGeom>
            <a:avLst/>
            <a:gdLst>
              <a:gd name="T0" fmla="*/ 2147483647 w 147"/>
              <a:gd name="T1" fmla="*/ 0 h 123"/>
              <a:gd name="T2" fmla="*/ 0 w 147"/>
              <a:gd name="T3" fmla="*/ 2147483647 h 123"/>
              <a:gd name="T4" fmla="*/ 2147483647 w 147"/>
              <a:gd name="T5" fmla="*/ 2147483647 h 123"/>
              <a:gd name="T6" fmla="*/ 2147483647 w 147"/>
              <a:gd name="T7" fmla="*/ 2147483647 h 123"/>
              <a:gd name="T8" fmla="*/ 2147483647 w 147"/>
              <a:gd name="T9" fmla="*/ 0 h 123"/>
              <a:gd name="T10" fmla="*/ 0 60000 65536"/>
              <a:gd name="T11" fmla="*/ 0 60000 65536"/>
              <a:gd name="T12" fmla="*/ 0 60000 65536"/>
              <a:gd name="T13" fmla="*/ 0 60000 65536"/>
              <a:gd name="T14" fmla="*/ 0 60000 65536"/>
              <a:gd name="T15" fmla="*/ 0 w 147"/>
              <a:gd name="T16" fmla="*/ 0 h 123"/>
              <a:gd name="T17" fmla="*/ 147 w 147"/>
              <a:gd name="T18" fmla="*/ 123 h 123"/>
            </a:gdLst>
            <a:ahLst/>
            <a:cxnLst>
              <a:cxn ang="T10">
                <a:pos x="T0" y="T1"/>
              </a:cxn>
              <a:cxn ang="T11">
                <a:pos x="T2" y="T3"/>
              </a:cxn>
              <a:cxn ang="T12">
                <a:pos x="T4" y="T5"/>
              </a:cxn>
              <a:cxn ang="T13">
                <a:pos x="T6" y="T7"/>
              </a:cxn>
              <a:cxn ang="T14">
                <a:pos x="T8" y="T9"/>
              </a:cxn>
            </a:cxnLst>
            <a:rect l="T15" t="T16" r="T17" b="T18"/>
            <a:pathLst>
              <a:path w="147" h="123">
                <a:moveTo>
                  <a:pt x="5" y="0"/>
                </a:moveTo>
                <a:lnTo>
                  <a:pt x="0" y="6"/>
                </a:lnTo>
                <a:lnTo>
                  <a:pt x="142" y="123"/>
                </a:lnTo>
                <a:lnTo>
                  <a:pt x="147" y="117"/>
                </a:lnTo>
                <a:lnTo>
                  <a:pt x="5" y="0"/>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799" name="Group 67"/>
          <p:cNvGrpSpPr>
            <a:grpSpLocks/>
          </p:cNvGrpSpPr>
          <p:nvPr/>
        </p:nvGrpSpPr>
        <p:grpSpPr bwMode="auto">
          <a:xfrm>
            <a:off x="9039225" y="3616325"/>
            <a:ext cx="112713" cy="98425"/>
            <a:chOff x="5068" y="2359"/>
            <a:chExt cx="63" cy="62"/>
          </a:xfrm>
        </p:grpSpPr>
        <p:sp>
          <p:nvSpPr>
            <p:cNvPr id="33449" name="Oval 68"/>
            <p:cNvSpPr>
              <a:spLocks noChangeArrowheads="1"/>
            </p:cNvSpPr>
            <p:nvPr/>
          </p:nvSpPr>
          <p:spPr bwMode="auto">
            <a:xfrm>
              <a:off x="5076" y="2367"/>
              <a:ext cx="47" cy="46"/>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50" name="Oval 69"/>
            <p:cNvSpPr>
              <a:spLocks noChangeArrowheads="1"/>
            </p:cNvSpPr>
            <p:nvPr/>
          </p:nvSpPr>
          <p:spPr bwMode="auto">
            <a:xfrm>
              <a:off x="5068" y="2359"/>
              <a:ext cx="63" cy="62"/>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51" name="Oval 70"/>
            <p:cNvSpPr>
              <a:spLocks noChangeArrowheads="1"/>
            </p:cNvSpPr>
            <p:nvPr/>
          </p:nvSpPr>
          <p:spPr bwMode="auto">
            <a:xfrm>
              <a:off x="5082" y="2373"/>
              <a:ext cx="35" cy="34"/>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52" name="Oval 71"/>
            <p:cNvSpPr>
              <a:spLocks noChangeArrowheads="1"/>
            </p:cNvSpPr>
            <p:nvPr/>
          </p:nvSpPr>
          <p:spPr bwMode="auto">
            <a:xfrm>
              <a:off x="5074" y="2365"/>
              <a:ext cx="51" cy="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53" name="Oval 72"/>
            <p:cNvSpPr>
              <a:spLocks noChangeArrowheads="1"/>
            </p:cNvSpPr>
            <p:nvPr/>
          </p:nvSpPr>
          <p:spPr bwMode="auto">
            <a:xfrm>
              <a:off x="5092" y="2383"/>
              <a:ext cx="14" cy="1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00" name="Rectangle 73"/>
          <p:cNvSpPr>
            <a:spLocks noChangeArrowheads="1"/>
          </p:cNvSpPr>
          <p:nvPr/>
        </p:nvSpPr>
        <p:spPr bwMode="auto">
          <a:xfrm>
            <a:off x="9248775" y="3995738"/>
            <a:ext cx="14288" cy="4222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01" name="Freeform 74"/>
          <p:cNvSpPr>
            <a:spLocks/>
          </p:cNvSpPr>
          <p:nvPr/>
        </p:nvSpPr>
        <p:spPr bwMode="auto">
          <a:xfrm>
            <a:off x="9259888" y="4416425"/>
            <a:ext cx="66675" cy="14288"/>
          </a:xfrm>
          <a:custGeom>
            <a:avLst/>
            <a:gdLst>
              <a:gd name="T0" fmla="*/ 0 w 37"/>
              <a:gd name="T1" fmla="*/ 2147483647 h 9"/>
              <a:gd name="T2" fmla="*/ 0 w 37"/>
              <a:gd name="T3" fmla="*/ 2147483647 h 9"/>
              <a:gd name="T4" fmla="*/ 2147483647 w 37"/>
              <a:gd name="T5" fmla="*/ 2147483647 h 9"/>
              <a:gd name="T6" fmla="*/ 2147483647 w 37"/>
              <a:gd name="T7" fmla="*/ 0 h 9"/>
              <a:gd name="T8" fmla="*/ 0 w 37"/>
              <a:gd name="T9" fmla="*/ 2147483647 h 9"/>
              <a:gd name="T10" fmla="*/ 0 60000 65536"/>
              <a:gd name="T11" fmla="*/ 0 60000 65536"/>
              <a:gd name="T12" fmla="*/ 0 60000 65536"/>
              <a:gd name="T13" fmla="*/ 0 60000 65536"/>
              <a:gd name="T14" fmla="*/ 0 60000 65536"/>
              <a:gd name="T15" fmla="*/ 0 w 37"/>
              <a:gd name="T16" fmla="*/ 0 h 9"/>
              <a:gd name="T17" fmla="*/ 37 w 37"/>
              <a:gd name="T18" fmla="*/ 9 h 9"/>
            </a:gdLst>
            <a:ahLst/>
            <a:cxnLst>
              <a:cxn ang="T10">
                <a:pos x="T0" y="T1"/>
              </a:cxn>
              <a:cxn ang="T11">
                <a:pos x="T2" y="T3"/>
              </a:cxn>
              <a:cxn ang="T12">
                <a:pos x="T4" y="T5"/>
              </a:cxn>
              <a:cxn ang="T13">
                <a:pos x="T6" y="T7"/>
              </a:cxn>
              <a:cxn ang="T14">
                <a:pos x="T8" y="T9"/>
              </a:cxn>
            </a:cxnLst>
            <a:rect l="T15" t="T16" r="T17" b="T18"/>
            <a:pathLst>
              <a:path w="37" h="9">
                <a:moveTo>
                  <a:pt x="0" y="1"/>
                </a:moveTo>
                <a:lnTo>
                  <a:pt x="0" y="9"/>
                </a:lnTo>
                <a:lnTo>
                  <a:pt x="37" y="8"/>
                </a:lnTo>
                <a:lnTo>
                  <a:pt x="37"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Oval 75"/>
          <p:cNvSpPr>
            <a:spLocks noChangeArrowheads="1"/>
          </p:cNvSpPr>
          <p:nvPr/>
        </p:nvSpPr>
        <p:spPr bwMode="auto">
          <a:xfrm>
            <a:off x="9358313" y="3881438"/>
            <a:ext cx="2222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Oval 76"/>
          <p:cNvSpPr>
            <a:spLocks noChangeArrowheads="1"/>
          </p:cNvSpPr>
          <p:nvPr/>
        </p:nvSpPr>
        <p:spPr bwMode="auto">
          <a:xfrm>
            <a:off x="9344025" y="3868738"/>
            <a:ext cx="50800" cy="4762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4" name="Oval 77"/>
          <p:cNvSpPr>
            <a:spLocks noChangeArrowheads="1"/>
          </p:cNvSpPr>
          <p:nvPr/>
        </p:nvSpPr>
        <p:spPr bwMode="auto">
          <a:xfrm>
            <a:off x="9340850" y="3927475"/>
            <a:ext cx="22225" cy="2381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805" name="Group 78"/>
          <p:cNvGrpSpPr>
            <a:grpSpLocks/>
          </p:cNvGrpSpPr>
          <p:nvPr/>
        </p:nvGrpSpPr>
        <p:grpSpPr bwMode="auto">
          <a:xfrm>
            <a:off x="9286875" y="4224338"/>
            <a:ext cx="95250" cy="119062"/>
            <a:chOff x="5207" y="2742"/>
            <a:chExt cx="53" cy="75"/>
          </a:xfrm>
        </p:grpSpPr>
        <p:sp>
          <p:nvSpPr>
            <p:cNvPr id="33447" name="Rectangle 79"/>
            <p:cNvSpPr>
              <a:spLocks noChangeArrowheads="1"/>
            </p:cNvSpPr>
            <p:nvPr/>
          </p:nvSpPr>
          <p:spPr bwMode="auto">
            <a:xfrm>
              <a:off x="5211" y="2746"/>
              <a:ext cx="45" cy="67"/>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448" name="Rectangle 80"/>
            <p:cNvSpPr>
              <a:spLocks noChangeArrowheads="1"/>
            </p:cNvSpPr>
            <p:nvPr/>
          </p:nvSpPr>
          <p:spPr bwMode="auto">
            <a:xfrm>
              <a:off x="5207" y="2742"/>
              <a:ext cx="53" cy="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06" name="Oval 81"/>
          <p:cNvSpPr>
            <a:spLocks noChangeArrowheads="1"/>
          </p:cNvSpPr>
          <p:nvPr/>
        </p:nvSpPr>
        <p:spPr bwMode="auto">
          <a:xfrm>
            <a:off x="9115425" y="4349750"/>
            <a:ext cx="39688" cy="36513"/>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7" name="Freeform 82"/>
          <p:cNvSpPr>
            <a:spLocks/>
          </p:cNvSpPr>
          <p:nvPr/>
        </p:nvSpPr>
        <p:spPr bwMode="auto">
          <a:xfrm>
            <a:off x="9039225" y="4419600"/>
            <a:ext cx="130175" cy="14288"/>
          </a:xfrm>
          <a:custGeom>
            <a:avLst/>
            <a:gdLst>
              <a:gd name="T0" fmla="*/ 0 w 73"/>
              <a:gd name="T1" fmla="*/ 2147483647 h 9"/>
              <a:gd name="T2" fmla="*/ 0 w 73"/>
              <a:gd name="T3" fmla="*/ 2147483647 h 9"/>
              <a:gd name="T4" fmla="*/ 2147483647 w 73"/>
              <a:gd name="T5" fmla="*/ 2147483647 h 9"/>
              <a:gd name="T6" fmla="*/ 2147483647 w 73"/>
              <a:gd name="T7" fmla="*/ 0 h 9"/>
              <a:gd name="T8" fmla="*/ 0 w 73"/>
              <a:gd name="T9" fmla="*/ 2147483647 h 9"/>
              <a:gd name="T10" fmla="*/ 0 60000 65536"/>
              <a:gd name="T11" fmla="*/ 0 60000 65536"/>
              <a:gd name="T12" fmla="*/ 0 60000 65536"/>
              <a:gd name="T13" fmla="*/ 0 60000 65536"/>
              <a:gd name="T14" fmla="*/ 0 60000 65536"/>
              <a:gd name="T15" fmla="*/ 0 w 73"/>
              <a:gd name="T16" fmla="*/ 0 h 9"/>
              <a:gd name="T17" fmla="*/ 73 w 73"/>
              <a:gd name="T18" fmla="*/ 9 h 9"/>
            </a:gdLst>
            <a:ahLst/>
            <a:cxnLst>
              <a:cxn ang="T10">
                <a:pos x="T0" y="T1"/>
              </a:cxn>
              <a:cxn ang="T11">
                <a:pos x="T2" y="T3"/>
              </a:cxn>
              <a:cxn ang="T12">
                <a:pos x="T4" y="T5"/>
              </a:cxn>
              <a:cxn ang="T13">
                <a:pos x="T6" y="T7"/>
              </a:cxn>
              <a:cxn ang="T14">
                <a:pos x="T8" y="T9"/>
              </a:cxn>
            </a:cxnLst>
            <a:rect l="T15" t="T16" r="T17" b="T18"/>
            <a:pathLst>
              <a:path w="73" h="9">
                <a:moveTo>
                  <a:pt x="0" y="1"/>
                </a:moveTo>
                <a:lnTo>
                  <a:pt x="0" y="9"/>
                </a:lnTo>
                <a:lnTo>
                  <a:pt x="73" y="8"/>
                </a:lnTo>
                <a:lnTo>
                  <a:pt x="73" y="0"/>
                </a:lnTo>
                <a:lnTo>
                  <a:pt x="0" y="1"/>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808" name="Group 83"/>
          <p:cNvGrpSpPr>
            <a:grpSpLocks/>
          </p:cNvGrpSpPr>
          <p:nvPr/>
        </p:nvGrpSpPr>
        <p:grpSpPr bwMode="auto">
          <a:xfrm>
            <a:off x="9142413" y="4735513"/>
            <a:ext cx="47625" cy="57150"/>
            <a:chOff x="5126" y="3064"/>
            <a:chExt cx="27" cy="36"/>
          </a:xfrm>
        </p:grpSpPr>
        <p:sp>
          <p:nvSpPr>
            <p:cNvPr id="33445" name="Rectangle 84"/>
            <p:cNvSpPr>
              <a:spLocks noChangeArrowheads="1"/>
            </p:cNvSpPr>
            <p:nvPr/>
          </p:nvSpPr>
          <p:spPr bwMode="auto">
            <a:xfrm>
              <a:off x="5126" y="3087"/>
              <a:ext cx="27" cy="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46" name="Rectangle 85"/>
            <p:cNvSpPr>
              <a:spLocks noChangeArrowheads="1"/>
            </p:cNvSpPr>
            <p:nvPr/>
          </p:nvSpPr>
          <p:spPr bwMode="auto">
            <a:xfrm>
              <a:off x="5126" y="3064"/>
              <a:ext cx="27" cy="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09" name="Rectangle 86"/>
          <p:cNvSpPr>
            <a:spLocks noChangeArrowheads="1"/>
          </p:cNvSpPr>
          <p:nvPr/>
        </p:nvSpPr>
        <p:spPr bwMode="auto">
          <a:xfrm>
            <a:off x="9170988" y="4427538"/>
            <a:ext cx="14287" cy="34766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10" name="Oval 87"/>
          <p:cNvSpPr>
            <a:spLocks noChangeArrowheads="1"/>
          </p:cNvSpPr>
          <p:nvPr/>
        </p:nvSpPr>
        <p:spPr bwMode="auto">
          <a:xfrm>
            <a:off x="9059863" y="4362450"/>
            <a:ext cx="12700" cy="11113"/>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11" name="Oval 88"/>
          <p:cNvSpPr>
            <a:spLocks noChangeArrowheads="1"/>
          </p:cNvSpPr>
          <p:nvPr/>
        </p:nvSpPr>
        <p:spPr bwMode="auto">
          <a:xfrm>
            <a:off x="9045575" y="4349750"/>
            <a:ext cx="41275" cy="36513"/>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2" name="Rectangle 89"/>
          <p:cNvSpPr>
            <a:spLocks noChangeArrowheads="1"/>
          </p:cNvSpPr>
          <p:nvPr/>
        </p:nvSpPr>
        <p:spPr bwMode="auto">
          <a:xfrm>
            <a:off x="9056688" y="4373563"/>
            <a:ext cx="14287" cy="4286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13" name="Rectangle 90"/>
          <p:cNvSpPr>
            <a:spLocks noChangeArrowheads="1"/>
          </p:cNvSpPr>
          <p:nvPr/>
        </p:nvSpPr>
        <p:spPr bwMode="auto">
          <a:xfrm>
            <a:off x="9128125" y="4373563"/>
            <a:ext cx="14288" cy="4286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14" name="Rectangle 91"/>
          <p:cNvSpPr>
            <a:spLocks noChangeArrowheads="1"/>
          </p:cNvSpPr>
          <p:nvPr/>
        </p:nvSpPr>
        <p:spPr bwMode="auto">
          <a:xfrm>
            <a:off x="9124950" y="4324350"/>
            <a:ext cx="14288" cy="2698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15" name="Rectangle 92"/>
          <p:cNvSpPr>
            <a:spLocks noChangeArrowheads="1"/>
          </p:cNvSpPr>
          <p:nvPr/>
        </p:nvSpPr>
        <p:spPr bwMode="auto">
          <a:xfrm>
            <a:off x="9059863" y="3948113"/>
            <a:ext cx="14287" cy="40481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16" name="Oval 93"/>
          <p:cNvSpPr>
            <a:spLocks noChangeArrowheads="1"/>
          </p:cNvSpPr>
          <p:nvPr/>
        </p:nvSpPr>
        <p:spPr bwMode="auto">
          <a:xfrm>
            <a:off x="9053513" y="3929063"/>
            <a:ext cx="22225" cy="2222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7" name="Freeform 94"/>
          <p:cNvSpPr>
            <a:spLocks/>
          </p:cNvSpPr>
          <p:nvPr/>
        </p:nvSpPr>
        <p:spPr bwMode="auto">
          <a:xfrm>
            <a:off x="9042400" y="4321175"/>
            <a:ext cx="101600" cy="14288"/>
          </a:xfrm>
          <a:custGeom>
            <a:avLst/>
            <a:gdLst>
              <a:gd name="T0" fmla="*/ 0 w 57"/>
              <a:gd name="T1" fmla="*/ 2147483647 h 9"/>
              <a:gd name="T2" fmla="*/ 0 w 57"/>
              <a:gd name="T3" fmla="*/ 2147483647 h 9"/>
              <a:gd name="T4" fmla="*/ 2147483647 w 57"/>
              <a:gd name="T5" fmla="*/ 2147483647 h 9"/>
              <a:gd name="T6" fmla="*/ 2147483647 w 57"/>
              <a:gd name="T7" fmla="*/ 0 h 9"/>
              <a:gd name="T8" fmla="*/ 0 w 57"/>
              <a:gd name="T9" fmla="*/ 2147483647 h 9"/>
              <a:gd name="T10" fmla="*/ 0 60000 65536"/>
              <a:gd name="T11" fmla="*/ 0 60000 65536"/>
              <a:gd name="T12" fmla="*/ 0 60000 65536"/>
              <a:gd name="T13" fmla="*/ 0 60000 65536"/>
              <a:gd name="T14" fmla="*/ 0 60000 65536"/>
              <a:gd name="T15" fmla="*/ 0 w 57"/>
              <a:gd name="T16" fmla="*/ 0 h 9"/>
              <a:gd name="T17" fmla="*/ 57 w 57"/>
              <a:gd name="T18" fmla="*/ 9 h 9"/>
            </a:gdLst>
            <a:ahLst/>
            <a:cxnLst>
              <a:cxn ang="T10">
                <a:pos x="T0" y="T1"/>
              </a:cxn>
              <a:cxn ang="T11">
                <a:pos x="T2" y="T3"/>
              </a:cxn>
              <a:cxn ang="T12">
                <a:pos x="T4" y="T5"/>
              </a:cxn>
              <a:cxn ang="T13">
                <a:pos x="T6" y="T7"/>
              </a:cxn>
              <a:cxn ang="T14">
                <a:pos x="T8" y="T9"/>
              </a:cxn>
            </a:cxnLst>
            <a:rect l="T15" t="T16" r="T17" b="T18"/>
            <a:pathLst>
              <a:path w="57" h="9">
                <a:moveTo>
                  <a:pt x="0" y="1"/>
                </a:moveTo>
                <a:lnTo>
                  <a:pt x="0" y="9"/>
                </a:lnTo>
                <a:lnTo>
                  <a:pt x="57" y="8"/>
                </a:lnTo>
                <a:lnTo>
                  <a:pt x="57" y="0"/>
                </a:lnTo>
                <a:lnTo>
                  <a:pt x="0" y="1"/>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18" name="Oval 95"/>
          <p:cNvSpPr>
            <a:spLocks noChangeArrowheads="1"/>
          </p:cNvSpPr>
          <p:nvPr/>
        </p:nvSpPr>
        <p:spPr bwMode="auto">
          <a:xfrm>
            <a:off x="9318625" y="4657725"/>
            <a:ext cx="23813" cy="2381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9" name="Oval 96"/>
          <p:cNvSpPr>
            <a:spLocks noChangeArrowheads="1"/>
          </p:cNvSpPr>
          <p:nvPr/>
        </p:nvSpPr>
        <p:spPr bwMode="auto">
          <a:xfrm>
            <a:off x="9128125" y="2163763"/>
            <a:ext cx="206375" cy="193675"/>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20" name="Oval 97"/>
          <p:cNvSpPr>
            <a:spLocks noChangeArrowheads="1"/>
          </p:cNvSpPr>
          <p:nvPr/>
        </p:nvSpPr>
        <p:spPr bwMode="auto">
          <a:xfrm>
            <a:off x="9113838" y="2151063"/>
            <a:ext cx="234950" cy="21907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821" name="Group 98"/>
          <p:cNvGrpSpPr>
            <a:grpSpLocks/>
          </p:cNvGrpSpPr>
          <p:nvPr/>
        </p:nvGrpSpPr>
        <p:grpSpPr bwMode="auto">
          <a:xfrm>
            <a:off x="9132888" y="2173288"/>
            <a:ext cx="198437" cy="174625"/>
            <a:chOff x="5121" y="1450"/>
            <a:chExt cx="111" cy="110"/>
          </a:xfrm>
        </p:grpSpPr>
        <p:sp>
          <p:nvSpPr>
            <p:cNvPr id="33443" name="Oval 99"/>
            <p:cNvSpPr>
              <a:spLocks noChangeArrowheads="1"/>
            </p:cNvSpPr>
            <p:nvPr/>
          </p:nvSpPr>
          <p:spPr bwMode="auto">
            <a:xfrm>
              <a:off x="5126" y="1455"/>
              <a:ext cx="102" cy="101"/>
            </a:xfrm>
            <a:prstGeom prst="ellipse">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44" name="Oval 100"/>
            <p:cNvSpPr>
              <a:spLocks noChangeArrowheads="1"/>
            </p:cNvSpPr>
            <p:nvPr/>
          </p:nvSpPr>
          <p:spPr bwMode="auto">
            <a:xfrm>
              <a:off x="5121" y="1450"/>
              <a:ext cx="111" cy="11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22" name="Rectangle 101"/>
          <p:cNvSpPr>
            <a:spLocks noChangeArrowheads="1"/>
          </p:cNvSpPr>
          <p:nvPr/>
        </p:nvSpPr>
        <p:spPr bwMode="auto">
          <a:xfrm>
            <a:off x="9112250" y="2170113"/>
            <a:ext cx="14288" cy="841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23" name="Rectangle 102"/>
          <p:cNvSpPr>
            <a:spLocks noChangeArrowheads="1"/>
          </p:cNvSpPr>
          <p:nvPr/>
        </p:nvSpPr>
        <p:spPr bwMode="auto">
          <a:xfrm>
            <a:off x="9109075" y="2163763"/>
            <a:ext cx="142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24" name="Rectangle 103"/>
          <p:cNvSpPr>
            <a:spLocks noChangeArrowheads="1"/>
          </p:cNvSpPr>
          <p:nvPr/>
        </p:nvSpPr>
        <p:spPr bwMode="auto">
          <a:xfrm>
            <a:off x="9112250" y="2195513"/>
            <a:ext cx="635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25" name="Oval 104"/>
          <p:cNvSpPr>
            <a:spLocks noChangeArrowheads="1"/>
          </p:cNvSpPr>
          <p:nvPr/>
        </p:nvSpPr>
        <p:spPr bwMode="auto">
          <a:xfrm>
            <a:off x="9113838" y="2247900"/>
            <a:ext cx="17462" cy="1587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26" name="Freeform 105"/>
          <p:cNvSpPr>
            <a:spLocks/>
          </p:cNvSpPr>
          <p:nvPr/>
        </p:nvSpPr>
        <p:spPr bwMode="auto">
          <a:xfrm>
            <a:off x="9161463" y="2200275"/>
            <a:ext cx="128587" cy="123825"/>
          </a:xfrm>
          <a:custGeom>
            <a:avLst/>
            <a:gdLst>
              <a:gd name="T0" fmla="*/ 0 w 72"/>
              <a:gd name="T1" fmla="*/ 2147483647 h 78"/>
              <a:gd name="T2" fmla="*/ 2147483647 w 72"/>
              <a:gd name="T3" fmla="*/ 2147483647 h 78"/>
              <a:gd name="T4" fmla="*/ 2147483647 w 72"/>
              <a:gd name="T5" fmla="*/ 2147483647 h 78"/>
              <a:gd name="T6" fmla="*/ 2147483647 w 72"/>
              <a:gd name="T7" fmla="*/ 0 h 78"/>
              <a:gd name="T8" fmla="*/ 0 w 72"/>
              <a:gd name="T9" fmla="*/ 2147483647 h 78"/>
              <a:gd name="T10" fmla="*/ 0 60000 65536"/>
              <a:gd name="T11" fmla="*/ 0 60000 65536"/>
              <a:gd name="T12" fmla="*/ 0 60000 65536"/>
              <a:gd name="T13" fmla="*/ 0 60000 65536"/>
              <a:gd name="T14" fmla="*/ 0 60000 65536"/>
              <a:gd name="T15" fmla="*/ 0 w 72"/>
              <a:gd name="T16" fmla="*/ 0 h 78"/>
              <a:gd name="T17" fmla="*/ 72 w 72"/>
              <a:gd name="T18" fmla="*/ 78 h 78"/>
            </a:gdLst>
            <a:ahLst/>
            <a:cxnLst>
              <a:cxn ang="T10">
                <a:pos x="T0" y="T1"/>
              </a:cxn>
              <a:cxn ang="T11">
                <a:pos x="T2" y="T3"/>
              </a:cxn>
              <a:cxn ang="T12">
                <a:pos x="T4" y="T5"/>
              </a:cxn>
              <a:cxn ang="T13">
                <a:pos x="T6" y="T7"/>
              </a:cxn>
              <a:cxn ang="T14">
                <a:pos x="T8" y="T9"/>
              </a:cxn>
            </a:cxnLst>
            <a:rect l="T15" t="T16" r="T17" b="T18"/>
            <a:pathLst>
              <a:path w="72" h="78">
                <a:moveTo>
                  <a:pt x="0" y="73"/>
                </a:moveTo>
                <a:lnTo>
                  <a:pt x="6" y="78"/>
                </a:lnTo>
                <a:lnTo>
                  <a:pt x="72" y="5"/>
                </a:lnTo>
                <a:lnTo>
                  <a:pt x="66" y="0"/>
                </a:lnTo>
                <a:lnTo>
                  <a:pt x="0" y="73"/>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27" name="Freeform 106"/>
          <p:cNvSpPr>
            <a:spLocks/>
          </p:cNvSpPr>
          <p:nvPr/>
        </p:nvSpPr>
        <p:spPr bwMode="auto">
          <a:xfrm>
            <a:off x="9167813" y="2803525"/>
            <a:ext cx="60325" cy="36513"/>
          </a:xfrm>
          <a:custGeom>
            <a:avLst/>
            <a:gdLst>
              <a:gd name="T0" fmla="*/ 2147483647 w 34"/>
              <a:gd name="T1" fmla="*/ 2147483647 h 23"/>
              <a:gd name="T2" fmla="*/ 2147483647 w 34"/>
              <a:gd name="T3" fmla="*/ 2147483647 h 23"/>
              <a:gd name="T4" fmla="*/ 2147483647 w 34"/>
              <a:gd name="T5" fmla="*/ 0 h 23"/>
              <a:gd name="T6" fmla="*/ 0 w 34"/>
              <a:gd name="T7" fmla="*/ 2147483647 h 23"/>
              <a:gd name="T8" fmla="*/ 2147483647 w 34"/>
              <a:gd name="T9" fmla="*/ 2147483647 h 23"/>
              <a:gd name="T10" fmla="*/ 0 60000 65536"/>
              <a:gd name="T11" fmla="*/ 0 60000 65536"/>
              <a:gd name="T12" fmla="*/ 0 60000 65536"/>
              <a:gd name="T13" fmla="*/ 0 60000 65536"/>
              <a:gd name="T14" fmla="*/ 0 60000 65536"/>
              <a:gd name="T15" fmla="*/ 0 w 34"/>
              <a:gd name="T16" fmla="*/ 0 h 23"/>
              <a:gd name="T17" fmla="*/ 34 w 34"/>
              <a:gd name="T18" fmla="*/ 23 h 23"/>
            </a:gdLst>
            <a:ahLst/>
            <a:cxnLst>
              <a:cxn ang="T10">
                <a:pos x="T0" y="T1"/>
              </a:cxn>
              <a:cxn ang="T11">
                <a:pos x="T2" y="T3"/>
              </a:cxn>
              <a:cxn ang="T12">
                <a:pos x="T4" y="T5"/>
              </a:cxn>
              <a:cxn ang="T13">
                <a:pos x="T6" y="T7"/>
              </a:cxn>
              <a:cxn ang="T14">
                <a:pos x="T8" y="T9"/>
              </a:cxn>
            </a:cxnLst>
            <a:rect l="T15" t="T16" r="T17" b="T18"/>
            <a:pathLst>
              <a:path w="34" h="23">
                <a:moveTo>
                  <a:pt x="31" y="23"/>
                </a:moveTo>
                <a:lnTo>
                  <a:pt x="34" y="16"/>
                </a:lnTo>
                <a:lnTo>
                  <a:pt x="3" y="0"/>
                </a:lnTo>
                <a:lnTo>
                  <a:pt x="0" y="7"/>
                </a:lnTo>
                <a:lnTo>
                  <a:pt x="3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28" name="Rectangle 107"/>
          <p:cNvSpPr>
            <a:spLocks noChangeArrowheads="1"/>
          </p:cNvSpPr>
          <p:nvPr/>
        </p:nvSpPr>
        <p:spPr bwMode="auto">
          <a:xfrm>
            <a:off x="9226550" y="2266950"/>
            <a:ext cx="14288" cy="544513"/>
          </a:xfrm>
          <a:prstGeom prst="rect">
            <a:avLst/>
          </a:prstGeom>
          <a:solidFill>
            <a:srgbClr val="FF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2829" name="Group 108"/>
          <p:cNvGrpSpPr>
            <a:grpSpLocks/>
          </p:cNvGrpSpPr>
          <p:nvPr/>
        </p:nvGrpSpPr>
        <p:grpSpPr bwMode="auto">
          <a:xfrm>
            <a:off x="8756650" y="2833688"/>
            <a:ext cx="554038" cy="490537"/>
            <a:chOff x="4910" y="1866"/>
            <a:chExt cx="310" cy="309"/>
          </a:xfrm>
        </p:grpSpPr>
        <p:grpSp>
          <p:nvGrpSpPr>
            <p:cNvPr id="33415" name="Group 109"/>
            <p:cNvGrpSpPr>
              <a:grpSpLocks/>
            </p:cNvGrpSpPr>
            <p:nvPr/>
          </p:nvGrpSpPr>
          <p:grpSpPr bwMode="auto">
            <a:xfrm>
              <a:off x="4915" y="1871"/>
              <a:ext cx="301" cy="300"/>
              <a:chOff x="4915" y="1871"/>
              <a:chExt cx="301" cy="300"/>
            </a:xfrm>
          </p:grpSpPr>
          <p:sp>
            <p:nvSpPr>
              <p:cNvPr id="33417" name="Oval 110"/>
              <p:cNvSpPr>
                <a:spLocks noChangeArrowheads="1"/>
              </p:cNvSpPr>
              <p:nvPr/>
            </p:nvSpPr>
            <p:spPr bwMode="auto">
              <a:xfrm>
                <a:off x="4915" y="1871"/>
                <a:ext cx="301" cy="3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18" name="Oval 111"/>
              <p:cNvSpPr>
                <a:spLocks noChangeArrowheads="1"/>
              </p:cNvSpPr>
              <p:nvPr/>
            </p:nvSpPr>
            <p:spPr bwMode="auto">
              <a:xfrm>
                <a:off x="4920" y="1876"/>
                <a:ext cx="290" cy="289"/>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19" name="Oval 112"/>
              <p:cNvSpPr>
                <a:spLocks noChangeArrowheads="1"/>
              </p:cNvSpPr>
              <p:nvPr/>
            </p:nvSpPr>
            <p:spPr bwMode="auto">
              <a:xfrm>
                <a:off x="4926" y="1882"/>
                <a:ext cx="278" cy="277"/>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0" name="Oval 113"/>
              <p:cNvSpPr>
                <a:spLocks noChangeArrowheads="1"/>
              </p:cNvSpPr>
              <p:nvPr/>
            </p:nvSpPr>
            <p:spPr bwMode="auto">
              <a:xfrm>
                <a:off x="4932" y="1888"/>
                <a:ext cx="266" cy="265"/>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1" name="Oval 114"/>
              <p:cNvSpPr>
                <a:spLocks noChangeArrowheads="1"/>
              </p:cNvSpPr>
              <p:nvPr/>
            </p:nvSpPr>
            <p:spPr bwMode="auto">
              <a:xfrm>
                <a:off x="4938" y="1894"/>
                <a:ext cx="254" cy="253"/>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2" name="Oval 115"/>
              <p:cNvSpPr>
                <a:spLocks noChangeArrowheads="1"/>
              </p:cNvSpPr>
              <p:nvPr/>
            </p:nvSpPr>
            <p:spPr bwMode="auto">
              <a:xfrm>
                <a:off x="4944" y="1900"/>
                <a:ext cx="242" cy="241"/>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3" name="Oval 116"/>
              <p:cNvSpPr>
                <a:spLocks noChangeArrowheads="1"/>
              </p:cNvSpPr>
              <p:nvPr/>
            </p:nvSpPr>
            <p:spPr bwMode="auto">
              <a:xfrm>
                <a:off x="4950" y="1905"/>
                <a:ext cx="230" cy="230"/>
              </a:xfrm>
              <a:prstGeom prst="ellipse">
                <a:avLst/>
              </a:prstGeom>
              <a:solidFill>
                <a:srgbClr val="F1F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4" name="Oval 117"/>
              <p:cNvSpPr>
                <a:spLocks noChangeArrowheads="1"/>
              </p:cNvSpPr>
              <p:nvPr/>
            </p:nvSpPr>
            <p:spPr bwMode="auto">
              <a:xfrm>
                <a:off x="4955" y="1911"/>
                <a:ext cx="221" cy="220"/>
              </a:xfrm>
              <a:prstGeom prst="ellipse">
                <a:avLst/>
              </a:prstGeom>
              <a:solidFill>
                <a:srgbClr val="EDE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5" name="Oval 118"/>
              <p:cNvSpPr>
                <a:spLocks noChangeArrowheads="1"/>
              </p:cNvSpPr>
              <p:nvPr/>
            </p:nvSpPr>
            <p:spPr bwMode="auto">
              <a:xfrm>
                <a:off x="4961" y="1917"/>
                <a:ext cx="209" cy="208"/>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6" name="Oval 119"/>
              <p:cNvSpPr>
                <a:spLocks noChangeArrowheads="1"/>
              </p:cNvSpPr>
              <p:nvPr/>
            </p:nvSpPr>
            <p:spPr bwMode="auto">
              <a:xfrm>
                <a:off x="4967" y="1923"/>
                <a:ext cx="197" cy="196"/>
              </a:xfrm>
              <a:prstGeom prst="ellipse">
                <a:avLst/>
              </a:prstGeom>
              <a:solidFill>
                <a:srgbClr val="E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7" name="Oval 120"/>
              <p:cNvSpPr>
                <a:spLocks noChangeArrowheads="1"/>
              </p:cNvSpPr>
              <p:nvPr/>
            </p:nvSpPr>
            <p:spPr bwMode="auto">
              <a:xfrm>
                <a:off x="4973" y="1929"/>
                <a:ext cx="185" cy="184"/>
              </a:xfrm>
              <a:prstGeom prst="ellipse">
                <a:avLst/>
              </a:prstGeom>
              <a:solidFill>
                <a:srgbClr val="DAD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8" name="Oval 121"/>
              <p:cNvSpPr>
                <a:spLocks noChangeArrowheads="1"/>
              </p:cNvSpPr>
              <p:nvPr/>
            </p:nvSpPr>
            <p:spPr bwMode="auto">
              <a:xfrm>
                <a:off x="4979" y="1934"/>
                <a:ext cx="173" cy="173"/>
              </a:xfrm>
              <a:prstGeom prst="ellipse">
                <a:avLst/>
              </a:prstGeom>
              <a:solidFill>
                <a:srgbClr val="D3D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29" name="Oval 122"/>
              <p:cNvSpPr>
                <a:spLocks noChangeArrowheads="1"/>
              </p:cNvSpPr>
              <p:nvPr/>
            </p:nvSpPr>
            <p:spPr bwMode="auto">
              <a:xfrm>
                <a:off x="4985" y="1940"/>
                <a:ext cx="161" cy="161"/>
              </a:xfrm>
              <a:prstGeom prst="ellipse">
                <a:avLst/>
              </a:prstGeom>
              <a:solidFill>
                <a:srgbClr val="CAC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0" name="Oval 123"/>
              <p:cNvSpPr>
                <a:spLocks noChangeArrowheads="1"/>
              </p:cNvSpPr>
              <p:nvPr/>
            </p:nvSpPr>
            <p:spPr bwMode="auto">
              <a:xfrm>
                <a:off x="4990" y="1946"/>
                <a:ext cx="151" cy="150"/>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1" name="Oval 124"/>
              <p:cNvSpPr>
                <a:spLocks noChangeArrowheads="1"/>
              </p:cNvSpPr>
              <p:nvPr/>
            </p:nvSpPr>
            <p:spPr bwMode="auto">
              <a:xfrm>
                <a:off x="4996" y="1952"/>
                <a:ext cx="139" cy="138"/>
              </a:xfrm>
              <a:prstGeom prst="ellipse">
                <a:avLst/>
              </a:prstGeom>
              <a:solidFill>
                <a:srgbClr val="B9B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2" name="Oval 125"/>
              <p:cNvSpPr>
                <a:spLocks noChangeArrowheads="1"/>
              </p:cNvSpPr>
              <p:nvPr/>
            </p:nvSpPr>
            <p:spPr bwMode="auto">
              <a:xfrm>
                <a:off x="5002" y="1958"/>
                <a:ext cx="127" cy="126"/>
              </a:xfrm>
              <a:prstGeom prst="ellipse">
                <a:avLst/>
              </a:prstGeom>
              <a:solidFill>
                <a:srgbClr val="AFA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3" name="Oval 126"/>
              <p:cNvSpPr>
                <a:spLocks noChangeArrowheads="1"/>
              </p:cNvSpPr>
              <p:nvPr/>
            </p:nvSpPr>
            <p:spPr bwMode="auto">
              <a:xfrm>
                <a:off x="5008" y="1963"/>
                <a:ext cx="115" cy="115"/>
              </a:xfrm>
              <a:prstGeom prst="ellipse">
                <a:avLst/>
              </a:prstGeom>
              <a:solidFill>
                <a:srgbClr val="A5A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4" name="Oval 127"/>
              <p:cNvSpPr>
                <a:spLocks noChangeArrowheads="1"/>
              </p:cNvSpPr>
              <p:nvPr/>
            </p:nvSpPr>
            <p:spPr bwMode="auto">
              <a:xfrm>
                <a:off x="5014" y="1969"/>
                <a:ext cx="103" cy="103"/>
              </a:xfrm>
              <a:prstGeom prst="ellipse">
                <a:avLst/>
              </a:prstGeom>
              <a:solidFill>
                <a:srgbClr val="9C9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5" name="Oval 128"/>
              <p:cNvSpPr>
                <a:spLocks noChangeArrowheads="1"/>
              </p:cNvSpPr>
              <p:nvPr/>
            </p:nvSpPr>
            <p:spPr bwMode="auto">
              <a:xfrm>
                <a:off x="5020" y="1975"/>
                <a:ext cx="91" cy="91"/>
              </a:xfrm>
              <a:prstGeom prst="ellipse">
                <a:avLst/>
              </a:prstGeom>
              <a:solidFill>
                <a:srgbClr val="939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6" name="Oval 129"/>
              <p:cNvSpPr>
                <a:spLocks noChangeArrowheads="1"/>
              </p:cNvSpPr>
              <p:nvPr/>
            </p:nvSpPr>
            <p:spPr bwMode="auto">
              <a:xfrm>
                <a:off x="5026" y="1981"/>
                <a:ext cx="79" cy="79"/>
              </a:xfrm>
              <a:prstGeom prst="ellipse">
                <a:avLst/>
              </a:prstGeom>
              <a:solidFill>
                <a:srgbClr val="8A8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7" name="Oval 130"/>
              <p:cNvSpPr>
                <a:spLocks noChangeArrowheads="1"/>
              </p:cNvSpPr>
              <p:nvPr/>
            </p:nvSpPr>
            <p:spPr bwMode="auto">
              <a:xfrm>
                <a:off x="5031" y="1987"/>
                <a:ext cx="70" cy="69"/>
              </a:xfrm>
              <a:prstGeom prst="ellipse">
                <a:avLst/>
              </a:prstGeom>
              <a:solidFill>
                <a:srgbClr val="838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8" name="Oval 131"/>
              <p:cNvSpPr>
                <a:spLocks noChangeArrowheads="1"/>
              </p:cNvSpPr>
              <p:nvPr/>
            </p:nvSpPr>
            <p:spPr bwMode="auto">
              <a:xfrm>
                <a:off x="5037" y="1992"/>
                <a:ext cx="58" cy="58"/>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39" name="Oval 132"/>
              <p:cNvSpPr>
                <a:spLocks noChangeArrowheads="1"/>
              </p:cNvSpPr>
              <p:nvPr/>
            </p:nvSpPr>
            <p:spPr bwMode="auto">
              <a:xfrm>
                <a:off x="5043" y="1998"/>
                <a:ext cx="46" cy="46"/>
              </a:xfrm>
              <a:prstGeom prst="ellipse">
                <a:avLst/>
              </a:prstGeom>
              <a:solidFill>
                <a:srgbClr val="757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40" name="Oval 133"/>
              <p:cNvSpPr>
                <a:spLocks noChangeArrowheads="1"/>
              </p:cNvSpPr>
              <p:nvPr/>
            </p:nvSpPr>
            <p:spPr bwMode="auto">
              <a:xfrm>
                <a:off x="5049" y="2004"/>
                <a:ext cx="34" cy="34"/>
              </a:xfrm>
              <a:prstGeom prst="ellipse">
                <a:avLst/>
              </a:prstGeom>
              <a:solidFill>
                <a:srgbClr val="707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41" name="Oval 134"/>
              <p:cNvSpPr>
                <a:spLocks noChangeArrowheads="1"/>
              </p:cNvSpPr>
              <p:nvPr/>
            </p:nvSpPr>
            <p:spPr bwMode="auto">
              <a:xfrm>
                <a:off x="5055" y="2010"/>
                <a:ext cx="22" cy="22"/>
              </a:xfrm>
              <a:prstGeom prst="ellipse">
                <a:avLst/>
              </a:prstGeom>
              <a:solidFill>
                <a:srgbClr val="6B6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42" name="Oval 135"/>
              <p:cNvSpPr>
                <a:spLocks noChangeArrowheads="1"/>
              </p:cNvSpPr>
              <p:nvPr/>
            </p:nvSpPr>
            <p:spPr bwMode="auto">
              <a:xfrm>
                <a:off x="5061" y="2016"/>
                <a:ext cx="10" cy="10"/>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416" name="Oval 136"/>
            <p:cNvSpPr>
              <a:spLocks noChangeArrowheads="1"/>
            </p:cNvSpPr>
            <p:nvPr/>
          </p:nvSpPr>
          <p:spPr bwMode="auto">
            <a:xfrm>
              <a:off x="4910" y="1866"/>
              <a:ext cx="310" cy="309"/>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30" name="Oval 137"/>
          <p:cNvSpPr>
            <a:spLocks noChangeArrowheads="1"/>
          </p:cNvSpPr>
          <p:nvPr/>
        </p:nvSpPr>
        <p:spPr bwMode="auto">
          <a:xfrm>
            <a:off x="9205913" y="2824163"/>
            <a:ext cx="46037" cy="39687"/>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31" name="Oval 138"/>
          <p:cNvSpPr>
            <a:spLocks noChangeArrowheads="1"/>
          </p:cNvSpPr>
          <p:nvPr/>
        </p:nvSpPr>
        <p:spPr bwMode="auto">
          <a:xfrm>
            <a:off x="9191625" y="2811463"/>
            <a:ext cx="74613" cy="650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2" name="Rectangle 139"/>
          <p:cNvSpPr>
            <a:spLocks noChangeArrowheads="1"/>
          </p:cNvSpPr>
          <p:nvPr/>
        </p:nvSpPr>
        <p:spPr bwMode="auto">
          <a:xfrm>
            <a:off x="9194800" y="2527300"/>
            <a:ext cx="76200" cy="98425"/>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33" name="Rectangle 140"/>
          <p:cNvSpPr>
            <a:spLocks noChangeArrowheads="1"/>
          </p:cNvSpPr>
          <p:nvPr/>
        </p:nvSpPr>
        <p:spPr bwMode="auto">
          <a:xfrm>
            <a:off x="9180513" y="2514600"/>
            <a:ext cx="104775" cy="1238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4" name="Freeform 141"/>
          <p:cNvSpPr>
            <a:spLocks/>
          </p:cNvSpPr>
          <p:nvPr/>
        </p:nvSpPr>
        <p:spPr bwMode="auto">
          <a:xfrm>
            <a:off x="9034463" y="2855913"/>
            <a:ext cx="177800" cy="227012"/>
          </a:xfrm>
          <a:custGeom>
            <a:avLst/>
            <a:gdLst>
              <a:gd name="T0" fmla="*/ 0 w 99"/>
              <a:gd name="T1" fmla="*/ 2147483647 h 143"/>
              <a:gd name="T2" fmla="*/ 2147483647 w 99"/>
              <a:gd name="T3" fmla="*/ 2147483647 h 143"/>
              <a:gd name="T4" fmla="*/ 2147483647 w 99"/>
              <a:gd name="T5" fmla="*/ 2147483647 h 143"/>
              <a:gd name="T6" fmla="*/ 2147483647 w 99"/>
              <a:gd name="T7" fmla="*/ 0 h 143"/>
              <a:gd name="T8" fmla="*/ 0 w 99"/>
              <a:gd name="T9" fmla="*/ 2147483647 h 143"/>
              <a:gd name="T10" fmla="*/ 0 60000 65536"/>
              <a:gd name="T11" fmla="*/ 0 60000 65536"/>
              <a:gd name="T12" fmla="*/ 0 60000 65536"/>
              <a:gd name="T13" fmla="*/ 0 60000 65536"/>
              <a:gd name="T14" fmla="*/ 0 60000 65536"/>
              <a:gd name="T15" fmla="*/ 0 w 99"/>
              <a:gd name="T16" fmla="*/ 0 h 143"/>
              <a:gd name="T17" fmla="*/ 99 w 99"/>
              <a:gd name="T18" fmla="*/ 143 h 143"/>
            </a:gdLst>
            <a:ahLst/>
            <a:cxnLst>
              <a:cxn ang="T10">
                <a:pos x="T0" y="T1"/>
              </a:cxn>
              <a:cxn ang="T11">
                <a:pos x="T2" y="T3"/>
              </a:cxn>
              <a:cxn ang="T12">
                <a:pos x="T4" y="T5"/>
              </a:cxn>
              <a:cxn ang="T13">
                <a:pos x="T6" y="T7"/>
              </a:cxn>
              <a:cxn ang="T14">
                <a:pos x="T8" y="T9"/>
              </a:cxn>
            </a:cxnLst>
            <a:rect l="T15" t="T16" r="T17" b="T18"/>
            <a:pathLst>
              <a:path w="99" h="143">
                <a:moveTo>
                  <a:pt x="0" y="139"/>
                </a:moveTo>
                <a:lnTo>
                  <a:pt x="6" y="143"/>
                </a:lnTo>
                <a:lnTo>
                  <a:pt x="99" y="4"/>
                </a:lnTo>
                <a:lnTo>
                  <a:pt x="93" y="0"/>
                </a:lnTo>
                <a:lnTo>
                  <a:pt x="0" y="139"/>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35" name="Oval 142"/>
          <p:cNvSpPr>
            <a:spLocks noChangeArrowheads="1"/>
          </p:cNvSpPr>
          <p:nvPr/>
        </p:nvSpPr>
        <p:spPr bwMode="auto">
          <a:xfrm>
            <a:off x="9220200" y="2827338"/>
            <a:ext cx="19050" cy="17462"/>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6" name="Oval 143"/>
          <p:cNvSpPr>
            <a:spLocks noChangeArrowheads="1"/>
          </p:cNvSpPr>
          <p:nvPr/>
        </p:nvSpPr>
        <p:spPr bwMode="auto">
          <a:xfrm>
            <a:off x="9204325" y="2846388"/>
            <a:ext cx="22225" cy="190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7" name="Freeform 144"/>
          <p:cNvSpPr>
            <a:spLocks/>
          </p:cNvSpPr>
          <p:nvPr/>
        </p:nvSpPr>
        <p:spPr bwMode="auto">
          <a:xfrm>
            <a:off x="9028113" y="2882900"/>
            <a:ext cx="214312" cy="173038"/>
          </a:xfrm>
          <a:custGeom>
            <a:avLst/>
            <a:gdLst>
              <a:gd name="T0" fmla="*/ 0 w 120"/>
              <a:gd name="T1" fmla="*/ 2147483647 h 109"/>
              <a:gd name="T2" fmla="*/ 2147483647 w 120"/>
              <a:gd name="T3" fmla="*/ 2147483647 h 109"/>
              <a:gd name="T4" fmla="*/ 2147483647 w 120"/>
              <a:gd name="T5" fmla="*/ 2147483647 h 109"/>
              <a:gd name="T6" fmla="*/ 2147483647 w 120"/>
              <a:gd name="T7" fmla="*/ 0 h 109"/>
              <a:gd name="T8" fmla="*/ 0 w 120"/>
              <a:gd name="T9" fmla="*/ 2147483647 h 109"/>
              <a:gd name="T10" fmla="*/ 0 60000 65536"/>
              <a:gd name="T11" fmla="*/ 0 60000 65536"/>
              <a:gd name="T12" fmla="*/ 0 60000 65536"/>
              <a:gd name="T13" fmla="*/ 0 60000 65536"/>
              <a:gd name="T14" fmla="*/ 0 60000 65536"/>
              <a:gd name="T15" fmla="*/ 0 w 120"/>
              <a:gd name="T16" fmla="*/ 0 h 109"/>
              <a:gd name="T17" fmla="*/ 120 w 120"/>
              <a:gd name="T18" fmla="*/ 109 h 109"/>
            </a:gdLst>
            <a:ahLst/>
            <a:cxnLst>
              <a:cxn ang="T10">
                <a:pos x="T0" y="T1"/>
              </a:cxn>
              <a:cxn ang="T11">
                <a:pos x="T2" y="T3"/>
              </a:cxn>
              <a:cxn ang="T12">
                <a:pos x="T4" y="T5"/>
              </a:cxn>
              <a:cxn ang="T13">
                <a:pos x="T6" y="T7"/>
              </a:cxn>
              <a:cxn ang="T14">
                <a:pos x="T8" y="T9"/>
              </a:cxn>
            </a:cxnLst>
            <a:rect l="T15" t="T16" r="T17" b="T18"/>
            <a:pathLst>
              <a:path w="120" h="109">
                <a:moveTo>
                  <a:pt x="0" y="103"/>
                </a:moveTo>
                <a:lnTo>
                  <a:pt x="5" y="109"/>
                </a:lnTo>
                <a:lnTo>
                  <a:pt x="120" y="6"/>
                </a:lnTo>
                <a:lnTo>
                  <a:pt x="115" y="0"/>
                </a:lnTo>
                <a:lnTo>
                  <a:pt x="0" y="103"/>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838" name="Group 145"/>
          <p:cNvGrpSpPr>
            <a:grpSpLocks/>
          </p:cNvGrpSpPr>
          <p:nvPr/>
        </p:nvGrpSpPr>
        <p:grpSpPr bwMode="auto">
          <a:xfrm>
            <a:off x="8986838" y="3040063"/>
            <a:ext cx="93662" cy="79375"/>
            <a:chOff x="5039" y="1996"/>
            <a:chExt cx="52" cy="50"/>
          </a:xfrm>
        </p:grpSpPr>
        <p:sp>
          <p:nvSpPr>
            <p:cNvPr id="33410" name="Oval 146"/>
            <p:cNvSpPr>
              <a:spLocks noChangeArrowheads="1"/>
            </p:cNvSpPr>
            <p:nvPr/>
          </p:nvSpPr>
          <p:spPr bwMode="auto">
            <a:xfrm>
              <a:off x="5047" y="2004"/>
              <a:ext cx="36" cy="34"/>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11" name="Oval 147"/>
            <p:cNvSpPr>
              <a:spLocks noChangeArrowheads="1"/>
            </p:cNvSpPr>
            <p:nvPr/>
          </p:nvSpPr>
          <p:spPr bwMode="auto">
            <a:xfrm>
              <a:off x="5039" y="1996"/>
              <a:ext cx="52" cy="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12" name="Oval 148"/>
            <p:cNvSpPr>
              <a:spLocks noChangeArrowheads="1"/>
            </p:cNvSpPr>
            <p:nvPr/>
          </p:nvSpPr>
          <p:spPr bwMode="auto">
            <a:xfrm>
              <a:off x="5052" y="2009"/>
              <a:ext cx="26" cy="24"/>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13" name="Oval 149"/>
            <p:cNvSpPr>
              <a:spLocks noChangeArrowheads="1"/>
            </p:cNvSpPr>
            <p:nvPr/>
          </p:nvSpPr>
          <p:spPr bwMode="auto">
            <a:xfrm>
              <a:off x="5044" y="2001"/>
              <a:ext cx="42"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14" name="Oval 150"/>
            <p:cNvSpPr>
              <a:spLocks noChangeArrowheads="1"/>
            </p:cNvSpPr>
            <p:nvPr/>
          </p:nvSpPr>
          <p:spPr bwMode="auto">
            <a:xfrm>
              <a:off x="5060" y="2014"/>
              <a:ext cx="10" cy="1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39" name="Rectangle 151"/>
          <p:cNvSpPr>
            <a:spLocks noChangeArrowheads="1"/>
          </p:cNvSpPr>
          <p:nvPr/>
        </p:nvSpPr>
        <p:spPr bwMode="auto">
          <a:xfrm>
            <a:off x="9161463" y="2457450"/>
            <a:ext cx="14287" cy="3540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40" name="Rectangle 152"/>
          <p:cNvSpPr>
            <a:spLocks noChangeArrowheads="1"/>
          </p:cNvSpPr>
          <p:nvPr/>
        </p:nvSpPr>
        <p:spPr bwMode="auto">
          <a:xfrm>
            <a:off x="9166225" y="2449513"/>
            <a:ext cx="60325"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41" name="Oval 153"/>
          <p:cNvSpPr>
            <a:spLocks noChangeArrowheads="1"/>
          </p:cNvSpPr>
          <p:nvPr/>
        </p:nvSpPr>
        <p:spPr bwMode="auto">
          <a:xfrm>
            <a:off x="9255125" y="2887663"/>
            <a:ext cx="12700" cy="142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42" name="Oval 154"/>
          <p:cNvSpPr>
            <a:spLocks noChangeArrowheads="1"/>
          </p:cNvSpPr>
          <p:nvPr/>
        </p:nvSpPr>
        <p:spPr bwMode="auto">
          <a:xfrm>
            <a:off x="9240838" y="2874963"/>
            <a:ext cx="41275" cy="396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3" name="Oval 155"/>
          <p:cNvSpPr>
            <a:spLocks noChangeArrowheads="1"/>
          </p:cNvSpPr>
          <p:nvPr/>
        </p:nvSpPr>
        <p:spPr bwMode="auto">
          <a:xfrm>
            <a:off x="9234488" y="2846388"/>
            <a:ext cx="22225" cy="190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844" name="Group 156"/>
          <p:cNvGrpSpPr>
            <a:grpSpLocks/>
          </p:cNvGrpSpPr>
          <p:nvPr/>
        </p:nvGrpSpPr>
        <p:grpSpPr bwMode="auto">
          <a:xfrm>
            <a:off x="9194800" y="2527300"/>
            <a:ext cx="76200" cy="96838"/>
            <a:chOff x="5155" y="1673"/>
            <a:chExt cx="43" cy="61"/>
          </a:xfrm>
        </p:grpSpPr>
        <p:sp>
          <p:nvSpPr>
            <p:cNvPr id="33408" name="Rectangle 157"/>
            <p:cNvSpPr>
              <a:spLocks noChangeArrowheads="1"/>
            </p:cNvSpPr>
            <p:nvPr/>
          </p:nvSpPr>
          <p:spPr bwMode="auto">
            <a:xfrm>
              <a:off x="5159" y="1677"/>
              <a:ext cx="35" cy="53"/>
            </a:xfrm>
            <a:prstGeom prst="rect">
              <a:avLst/>
            </a:prstGeom>
            <a:blipFill dpi="0" rotWithShape="0">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409" name="Rectangle 158"/>
            <p:cNvSpPr>
              <a:spLocks noChangeArrowheads="1"/>
            </p:cNvSpPr>
            <p:nvPr/>
          </p:nvSpPr>
          <p:spPr bwMode="auto">
            <a:xfrm>
              <a:off x="5155" y="1673"/>
              <a:ext cx="43" cy="61"/>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45" name="Oval 159"/>
          <p:cNvSpPr>
            <a:spLocks noChangeArrowheads="1"/>
          </p:cNvSpPr>
          <p:nvPr/>
        </p:nvSpPr>
        <p:spPr bwMode="auto">
          <a:xfrm>
            <a:off x="9056688" y="2487613"/>
            <a:ext cx="14287" cy="15875"/>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46" name="Oval 160"/>
          <p:cNvSpPr>
            <a:spLocks noChangeArrowheads="1"/>
          </p:cNvSpPr>
          <p:nvPr/>
        </p:nvSpPr>
        <p:spPr bwMode="auto">
          <a:xfrm>
            <a:off x="9042400" y="2474913"/>
            <a:ext cx="42863" cy="41275"/>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7" name="Rectangle 161"/>
          <p:cNvSpPr>
            <a:spLocks noChangeArrowheads="1"/>
          </p:cNvSpPr>
          <p:nvPr/>
        </p:nvSpPr>
        <p:spPr bwMode="auto">
          <a:xfrm>
            <a:off x="8988425" y="2457450"/>
            <a:ext cx="107950"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2848" name="Group 162"/>
          <p:cNvGrpSpPr>
            <a:grpSpLocks/>
          </p:cNvGrpSpPr>
          <p:nvPr/>
        </p:nvGrpSpPr>
        <p:grpSpPr bwMode="auto">
          <a:xfrm>
            <a:off x="9072563" y="2162175"/>
            <a:ext cx="41275" cy="46038"/>
            <a:chOff x="5087" y="1443"/>
            <a:chExt cx="23" cy="29"/>
          </a:xfrm>
        </p:grpSpPr>
        <p:sp>
          <p:nvSpPr>
            <p:cNvPr id="33406" name="Rectangle 163"/>
            <p:cNvSpPr>
              <a:spLocks noChangeArrowheads="1"/>
            </p:cNvSpPr>
            <p:nvPr/>
          </p:nvSpPr>
          <p:spPr bwMode="auto">
            <a:xfrm>
              <a:off x="5087" y="1443"/>
              <a:ext cx="23" cy="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407" name="Rectangle 164"/>
            <p:cNvSpPr>
              <a:spLocks noChangeArrowheads="1"/>
            </p:cNvSpPr>
            <p:nvPr/>
          </p:nvSpPr>
          <p:spPr bwMode="auto">
            <a:xfrm>
              <a:off x="5087" y="1462"/>
              <a:ext cx="23" cy="1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49" name="Rectangle 165"/>
          <p:cNvSpPr>
            <a:spLocks noChangeArrowheads="1"/>
          </p:cNvSpPr>
          <p:nvPr/>
        </p:nvSpPr>
        <p:spPr bwMode="auto">
          <a:xfrm>
            <a:off x="9096375" y="2171700"/>
            <a:ext cx="14288" cy="29368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0" name="Rectangle 166"/>
          <p:cNvSpPr>
            <a:spLocks noChangeArrowheads="1"/>
          </p:cNvSpPr>
          <p:nvPr/>
        </p:nvSpPr>
        <p:spPr bwMode="auto">
          <a:xfrm>
            <a:off x="9005888" y="2468563"/>
            <a:ext cx="14287" cy="222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1" name="Rectangle 167"/>
          <p:cNvSpPr>
            <a:spLocks noChangeArrowheads="1"/>
          </p:cNvSpPr>
          <p:nvPr/>
        </p:nvSpPr>
        <p:spPr bwMode="auto">
          <a:xfrm>
            <a:off x="9059863" y="2462213"/>
            <a:ext cx="14287" cy="349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2" name="Rectangle 168"/>
          <p:cNvSpPr>
            <a:spLocks noChangeArrowheads="1"/>
          </p:cNvSpPr>
          <p:nvPr/>
        </p:nvSpPr>
        <p:spPr bwMode="auto">
          <a:xfrm>
            <a:off x="9056688" y="2525713"/>
            <a:ext cx="14287" cy="1111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3" name="Rectangle 169"/>
          <p:cNvSpPr>
            <a:spLocks noChangeArrowheads="1"/>
          </p:cNvSpPr>
          <p:nvPr/>
        </p:nvSpPr>
        <p:spPr bwMode="auto">
          <a:xfrm>
            <a:off x="9002713" y="2525713"/>
            <a:ext cx="14287" cy="3175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4" name="Oval 170"/>
          <p:cNvSpPr>
            <a:spLocks noChangeArrowheads="1"/>
          </p:cNvSpPr>
          <p:nvPr/>
        </p:nvSpPr>
        <p:spPr bwMode="auto">
          <a:xfrm>
            <a:off x="8999538" y="2846388"/>
            <a:ext cx="19050" cy="17462"/>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55" name="Freeform 171"/>
          <p:cNvSpPr>
            <a:spLocks/>
          </p:cNvSpPr>
          <p:nvPr/>
        </p:nvSpPr>
        <p:spPr bwMode="auto">
          <a:xfrm>
            <a:off x="8990013" y="2532063"/>
            <a:ext cx="84137" cy="14287"/>
          </a:xfrm>
          <a:custGeom>
            <a:avLst/>
            <a:gdLst>
              <a:gd name="T0" fmla="*/ 0 w 47"/>
              <a:gd name="T1" fmla="*/ 2147483647 h 9"/>
              <a:gd name="T2" fmla="*/ 0 w 47"/>
              <a:gd name="T3" fmla="*/ 2147483647 h 9"/>
              <a:gd name="T4" fmla="*/ 2147483647 w 47"/>
              <a:gd name="T5" fmla="*/ 2147483647 h 9"/>
              <a:gd name="T6" fmla="*/ 2147483647 w 47"/>
              <a:gd name="T7" fmla="*/ 0 h 9"/>
              <a:gd name="T8" fmla="*/ 0 w 47"/>
              <a:gd name="T9" fmla="*/ 2147483647 h 9"/>
              <a:gd name="T10" fmla="*/ 0 60000 65536"/>
              <a:gd name="T11" fmla="*/ 0 60000 65536"/>
              <a:gd name="T12" fmla="*/ 0 60000 65536"/>
              <a:gd name="T13" fmla="*/ 0 60000 65536"/>
              <a:gd name="T14" fmla="*/ 0 60000 65536"/>
              <a:gd name="T15" fmla="*/ 0 w 47"/>
              <a:gd name="T16" fmla="*/ 0 h 9"/>
              <a:gd name="T17" fmla="*/ 47 w 47"/>
              <a:gd name="T18" fmla="*/ 9 h 9"/>
            </a:gdLst>
            <a:ahLst/>
            <a:cxnLst>
              <a:cxn ang="T10">
                <a:pos x="T0" y="T1"/>
              </a:cxn>
              <a:cxn ang="T11">
                <a:pos x="T2" y="T3"/>
              </a:cxn>
              <a:cxn ang="T12">
                <a:pos x="T4" y="T5"/>
              </a:cxn>
              <a:cxn ang="T13">
                <a:pos x="T6" y="T7"/>
              </a:cxn>
              <a:cxn ang="T14">
                <a:pos x="T8" y="T9"/>
              </a:cxn>
            </a:cxnLst>
            <a:rect l="T15" t="T16" r="T17" b="T18"/>
            <a:pathLst>
              <a:path w="47" h="9">
                <a:moveTo>
                  <a:pt x="0" y="1"/>
                </a:moveTo>
                <a:lnTo>
                  <a:pt x="0" y="9"/>
                </a:lnTo>
                <a:lnTo>
                  <a:pt x="47" y="8"/>
                </a:lnTo>
                <a:lnTo>
                  <a:pt x="47" y="0"/>
                </a:lnTo>
                <a:lnTo>
                  <a:pt x="0" y="1"/>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56" name="Oval 172"/>
          <p:cNvSpPr>
            <a:spLocks noChangeArrowheads="1"/>
          </p:cNvSpPr>
          <p:nvPr/>
        </p:nvSpPr>
        <p:spPr bwMode="auto">
          <a:xfrm>
            <a:off x="9218613" y="2252663"/>
            <a:ext cx="20637" cy="190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57" name="Rectangle 173"/>
          <p:cNvSpPr>
            <a:spLocks noChangeArrowheads="1"/>
          </p:cNvSpPr>
          <p:nvPr/>
        </p:nvSpPr>
        <p:spPr bwMode="auto">
          <a:xfrm>
            <a:off x="8505825" y="3630613"/>
            <a:ext cx="2286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8" name="Rectangle 174"/>
          <p:cNvSpPr>
            <a:spLocks noChangeArrowheads="1"/>
          </p:cNvSpPr>
          <p:nvPr/>
        </p:nvSpPr>
        <p:spPr bwMode="auto">
          <a:xfrm>
            <a:off x="8742363" y="4202113"/>
            <a:ext cx="14287" cy="1841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59" name="Freeform 175"/>
          <p:cNvSpPr>
            <a:spLocks/>
          </p:cNvSpPr>
          <p:nvPr/>
        </p:nvSpPr>
        <p:spPr bwMode="auto">
          <a:xfrm>
            <a:off x="8645525" y="4013200"/>
            <a:ext cx="101600" cy="79375"/>
          </a:xfrm>
          <a:custGeom>
            <a:avLst/>
            <a:gdLst>
              <a:gd name="T0" fmla="*/ 2147483647 w 57"/>
              <a:gd name="T1" fmla="*/ 2147483647 h 50"/>
              <a:gd name="T2" fmla="*/ 2147483647 w 57"/>
              <a:gd name="T3" fmla="*/ 0 h 50"/>
              <a:gd name="T4" fmla="*/ 0 w 57"/>
              <a:gd name="T5" fmla="*/ 2147483647 h 50"/>
              <a:gd name="T6" fmla="*/ 2147483647 w 57"/>
              <a:gd name="T7" fmla="*/ 2147483647 h 50"/>
              <a:gd name="T8" fmla="*/ 2147483647 w 57"/>
              <a:gd name="T9" fmla="*/ 2147483647 h 50"/>
              <a:gd name="T10" fmla="*/ 0 60000 65536"/>
              <a:gd name="T11" fmla="*/ 0 60000 65536"/>
              <a:gd name="T12" fmla="*/ 0 60000 65536"/>
              <a:gd name="T13" fmla="*/ 0 60000 65536"/>
              <a:gd name="T14" fmla="*/ 0 60000 65536"/>
              <a:gd name="T15" fmla="*/ 0 w 57"/>
              <a:gd name="T16" fmla="*/ 0 h 50"/>
              <a:gd name="T17" fmla="*/ 57 w 57"/>
              <a:gd name="T18" fmla="*/ 50 h 50"/>
            </a:gdLst>
            <a:ahLst/>
            <a:cxnLst>
              <a:cxn ang="T10">
                <a:pos x="T0" y="T1"/>
              </a:cxn>
              <a:cxn ang="T11">
                <a:pos x="T2" y="T3"/>
              </a:cxn>
              <a:cxn ang="T12">
                <a:pos x="T4" y="T5"/>
              </a:cxn>
              <a:cxn ang="T13">
                <a:pos x="T6" y="T7"/>
              </a:cxn>
              <a:cxn ang="T14">
                <a:pos x="T8" y="T9"/>
              </a:cxn>
            </a:cxnLst>
            <a:rect l="T15" t="T16" r="T17" b="T18"/>
            <a:pathLst>
              <a:path w="57" h="50">
                <a:moveTo>
                  <a:pt x="57" y="6"/>
                </a:moveTo>
                <a:lnTo>
                  <a:pt x="52" y="0"/>
                </a:lnTo>
                <a:lnTo>
                  <a:pt x="0" y="44"/>
                </a:lnTo>
                <a:lnTo>
                  <a:pt x="5" y="50"/>
                </a:lnTo>
                <a:lnTo>
                  <a:pt x="57"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60" name="Freeform 176"/>
          <p:cNvSpPr>
            <a:spLocks/>
          </p:cNvSpPr>
          <p:nvPr/>
        </p:nvSpPr>
        <p:spPr bwMode="auto">
          <a:xfrm>
            <a:off x="8653463" y="4127500"/>
            <a:ext cx="93662" cy="66675"/>
          </a:xfrm>
          <a:custGeom>
            <a:avLst/>
            <a:gdLst>
              <a:gd name="T0" fmla="*/ 2147483647 w 53"/>
              <a:gd name="T1" fmla="*/ 0 h 42"/>
              <a:gd name="T2" fmla="*/ 0 w 53"/>
              <a:gd name="T3" fmla="*/ 2147483647 h 42"/>
              <a:gd name="T4" fmla="*/ 2147483647 w 53"/>
              <a:gd name="T5" fmla="*/ 2147483647 h 42"/>
              <a:gd name="T6" fmla="*/ 2147483647 w 53"/>
              <a:gd name="T7" fmla="*/ 2147483647 h 42"/>
              <a:gd name="T8" fmla="*/ 2147483647 w 53"/>
              <a:gd name="T9" fmla="*/ 0 h 42"/>
              <a:gd name="T10" fmla="*/ 0 60000 65536"/>
              <a:gd name="T11" fmla="*/ 0 60000 65536"/>
              <a:gd name="T12" fmla="*/ 0 60000 65536"/>
              <a:gd name="T13" fmla="*/ 0 60000 65536"/>
              <a:gd name="T14" fmla="*/ 0 60000 65536"/>
              <a:gd name="T15" fmla="*/ 0 w 53"/>
              <a:gd name="T16" fmla="*/ 0 h 42"/>
              <a:gd name="T17" fmla="*/ 53 w 53"/>
              <a:gd name="T18" fmla="*/ 42 h 42"/>
            </a:gdLst>
            <a:ahLst/>
            <a:cxnLst>
              <a:cxn ang="T10">
                <a:pos x="T0" y="T1"/>
              </a:cxn>
              <a:cxn ang="T11">
                <a:pos x="T2" y="T3"/>
              </a:cxn>
              <a:cxn ang="T12">
                <a:pos x="T4" y="T5"/>
              </a:cxn>
              <a:cxn ang="T13">
                <a:pos x="T6" y="T7"/>
              </a:cxn>
              <a:cxn ang="T14">
                <a:pos x="T8" y="T9"/>
              </a:cxn>
            </a:cxnLst>
            <a:rect l="T15" t="T16" r="T17" b="T18"/>
            <a:pathLst>
              <a:path w="53" h="42">
                <a:moveTo>
                  <a:pt x="5" y="0"/>
                </a:moveTo>
                <a:lnTo>
                  <a:pt x="0" y="6"/>
                </a:lnTo>
                <a:lnTo>
                  <a:pt x="48" y="42"/>
                </a:lnTo>
                <a:lnTo>
                  <a:pt x="53" y="36"/>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61" name="Freeform 177"/>
          <p:cNvSpPr>
            <a:spLocks/>
          </p:cNvSpPr>
          <p:nvPr/>
        </p:nvSpPr>
        <p:spPr bwMode="auto">
          <a:xfrm>
            <a:off x="8666163" y="4017963"/>
            <a:ext cx="100012" cy="95250"/>
          </a:xfrm>
          <a:custGeom>
            <a:avLst/>
            <a:gdLst>
              <a:gd name="T0" fmla="*/ 2147483647 w 56"/>
              <a:gd name="T1" fmla="*/ 2147483647 h 60"/>
              <a:gd name="T2" fmla="*/ 2147483647 w 56"/>
              <a:gd name="T3" fmla="*/ 2147483647 h 60"/>
              <a:gd name="T4" fmla="*/ 2147483647 w 56"/>
              <a:gd name="T5" fmla="*/ 2147483647 h 60"/>
              <a:gd name="T6" fmla="*/ 2147483647 w 56"/>
              <a:gd name="T7" fmla="*/ 2147483647 h 60"/>
              <a:gd name="T8" fmla="*/ 2147483647 w 56"/>
              <a:gd name="T9" fmla="*/ 2147483647 h 60"/>
              <a:gd name="T10" fmla="*/ 2147483647 w 56"/>
              <a:gd name="T11" fmla="*/ 2147483647 h 60"/>
              <a:gd name="T12" fmla="*/ 2147483647 w 56"/>
              <a:gd name="T13" fmla="*/ 2147483647 h 60"/>
              <a:gd name="T14" fmla="*/ 2147483647 w 56"/>
              <a:gd name="T15" fmla="*/ 2147483647 h 60"/>
              <a:gd name="T16" fmla="*/ 2147483647 w 56"/>
              <a:gd name="T17" fmla="*/ 2147483647 h 60"/>
              <a:gd name="T18" fmla="*/ 2147483647 w 56"/>
              <a:gd name="T19" fmla="*/ 2147483647 h 60"/>
              <a:gd name="T20" fmla="*/ 2147483647 w 56"/>
              <a:gd name="T21" fmla="*/ 2147483647 h 60"/>
              <a:gd name="T22" fmla="*/ 2147483647 w 56"/>
              <a:gd name="T23" fmla="*/ 2147483647 h 60"/>
              <a:gd name="T24" fmla="*/ 2147483647 w 56"/>
              <a:gd name="T25" fmla="*/ 2147483647 h 60"/>
              <a:gd name="T26" fmla="*/ 2147483647 w 56"/>
              <a:gd name="T27" fmla="*/ 2147483647 h 60"/>
              <a:gd name="T28" fmla="*/ 2147483647 w 56"/>
              <a:gd name="T29" fmla="*/ 0 h 60"/>
              <a:gd name="T30" fmla="*/ 2147483647 w 56"/>
              <a:gd name="T31" fmla="*/ 2147483647 h 60"/>
              <a:gd name="T32" fmla="*/ 0 w 56"/>
              <a:gd name="T33" fmla="*/ 2147483647 h 60"/>
              <a:gd name="T34" fmla="*/ 2147483647 w 56"/>
              <a:gd name="T35" fmla="*/ 2147483647 h 60"/>
              <a:gd name="T36" fmla="*/ 2147483647 w 56"/>
              <a:gd name="T37" fmla="*/ 2147483647 h 60"/>
              <a:gd name="T38" fmla="*/ 2147483647 w 56"/>
              <a:gd name="T39" fmla="*/ 2147483647 h 60"/>
              <a:gd name="T40" fmla="*/ 2147483647 w 56"/>
              <a:gd name="T41" fmla="*/ 2147483647 h 60"/>
              <a:gd name="T42" fmla="*/ 2147483647 w 56"/>
              <a:gd name="T43" fmla="*/ 2147483647 h 60"/>
              <a:gd name="T44" fmla="*/ 2147483647 w 56"/>
              <a:gd name="T45" fmla="*/ 2147483647 h 60"/>
              <a:gd name="T46" fmla="*/ 2147483647 w 56"/>
              <a:gd name="T47" fmla="*/ 2147483647 h 60"/>
              <a:gd name="T48" fmla="*/ 2147483647 w 56"/>
              <a:gd name="T49" fmla="*/ 2147483647 h 60"/>
              <a:gd name="T50" fmla="*/ 2147483647 w 56"/>
              <a:gd name="T51" fmla="*/ 2147483647 h 60"/>
              <a:gd name="T52" fmla="*/ 2147483647 w 56"/>
              <a:gd name="T53" fmla="*/ 2147483647 h 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6"/>
              <a:gd name="T82" fmla="*/ 0 h 60"/>
              <a:gd name="T83" fmla="*/ 56 w 56"/>
              <a:gd name="T84" fmla="*/ 60 h 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6" h="60">
                <a:moveTo>
                  <a:pt x="52" y="60"/>
                </a:moveTo>
                <a:lnTo>
                  <a:pt x="55" y="59"/>
                </a:lnTo>
                <a:lnTo>
                  <a:pt x="56" y="56"/>
                </a:lnTo>
                <a:lnTo>
                  <a:pt x="55" y="53"/>
                </a:lnTo>
                <a:lnTo>
                  <a:pt x="52" y="52"/>
                </a:lnTo>
                <a:lnTo>
                  <a:pt x="42" y="51"/>
                </a:lnTo>
                <a:lnTo>
                  <a:pt x="36" y="49"/>
                </a:lnTo>
                <a:lnTo>
                  <a:pt x="28" y="44"/>
                </a:lnTo>
                <a:lnTo>
                  <a:pt x="21" y="38"/>
                </a:lnTo>
                <a:lnTo>
                  <a:pt x="15" y="30"/>
                </a:lnTo>
                <a:lnTo>
                  <a:pt x="11" y="22"/>
                </a:lnTo>
                <a:lnTo>
                  <a:pt x="9" y="15"/>
                </a:lnTo>
                <a:lnTo>
                  <a:pt x="8" y="4"/>
                </a:lnTo>
                <a:lnTo>
                  <a:pt x="7" y="1"/>
                </a:lnTo>
                <a:lnTo>
                  <a:pt x="4" y="0"/>
                </a:lnTo>
                <a:lnTo>
                  <a:pt x="1" y="1"/>
                </a:lnTo>
                <a:lnTo>
                  <a:pt x="0" y="4"/>
                </a:lnTo>
                <a:lnTo>
                  <a:pt x="1" y="15"/>
                </a:lnTo>
                <a:lnTo>
                  <a:pt x="4" y="25"/>
                </a:lnTo>
                <a:lnTo>
                  <a:pt x="5" y="28"/>
                </a:lnTo>
                <a:lnTo>
                  <a:pt x="9" y="36"/>
                </a:lnTo>
                <a:lnTo>
                  <a:pt x="15" y="44"/>
                </a:lnTo>
                <a:lnTo>
                  <a:pt x="22" y="50"/>
                </a:lnTo>
                <a:lnTo>
                  <a:pt x="30" y="55"/>
                </a:lnTo>
                <a:lnTo>
                  <a:pt x="33" y="56"/>
                </a:lnTo>
                <a:lnTo>
                  <a:pt x="42" y="59"/>
                </a:lnTo>
                <a:lnTo>
                  <a:pt x="52"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62" name="Freeform 178"/>
          <p:cNvSpPr>
            <a:spLocks/>
          </p:cNvSpPr>
          <p:nvPr/>
        </p:nvSpPr>
        <p:spPr bwMode="auto">
          <a:xfrm>
            <a:off x="8648700" y="4125913"/>
            <a:ext cx="100013" cy="95250"/>
          </a:xfrm>
          <a:custGeom>
            <a:avLst/>
            <a:gdLst>
              <a:gd name="T0" fmla="*/ 0 w 56"/>
              <a:gd name="T1" fmla="*/ 2147483647 h 60"/>
              <a:gd name="T2" fmla="*/ 2147483647 w 56"/>
              <a:gd name="T3" fmla="*/ 2147483647 h 60"/>
              <a:gd name="T4" fmla="*/ 2147483647 w 56"/>
              <a:gd name="T5" fmla="*/ 2147483647 h 60"/>
              <a:gd name="T6" fmla="*/ 2147483647 w 56"/>
              <a:gd name="T7" fmla="*/ 2147483647 h 60"/>
              <a:gd name="T8" fmla="*/ 2147483647 w 56"/>
              <a:gd name="T9" fmla="*/ 2147483647 h 60"/>
              <a:gd name="T10" fmla="*/ 2147483647 w 56"/>
              <a:gd name="T11" fmla="*/ 2147483647 h 60"/>
              <a:gd name="T12" fmla="*/ 2147483647 w 56"/>
              <a:gd name="T13" fmla="*/ 2147483647 h 60"/>
              <a:gd name="T14" fmla="*/ 2147483647 w 56"/>
              <a:gd name="T15" fmla="*/ 2147483647 h 60"/>
              <a:gd name="T16" fmla="*/ 2147483647 w 56"/>
              <a:gd name="T17" fmla="*/ 2147483647 h 60"/>
              <a:gd name="T18" fmla="*/ 2147483647 w 56"/>
              <a:gd name="T19" fmla="*/ 2147483647 h 60"/>
              <a:gd name="T20" fmla="*/ 2147483647 w 56"/>
              <a:gd name="T21" fmla="*/ 2147483647 h 60"/>
              <a:gd name="T22" fmla="*/ 2147483647 w 56"/>
              <a:gd name="T23" fmla="*/ 2147483647 h 60"/>
              <a:gd name="T24" fmla="*/ 2147483647 w 56"/>
              <a:gd name="T25" fmla="*/ 2147483647 h 60"/>
              <a:gd name="T26" fmla="*/ 2147483647 w 56"/>
              <a:gd name="T27" fmla="*/ 2147483647 h 60"/>
              <a:gd name="T28" fmla="*/ 2147483647 w 56"/>
              <a:gd name="T29" fmla="*/ 2147483647 h 60"/>
              <a:gd name="T30" fmla="*/ 2147483647 w 56"/>
              <a:gd name="T31" fmla="*/ 2147483647 h 60"/>
              <a:gd name="T32" fmla="*/ 2147483647 w 56"/>
              <a:gd name="T33" fmla="*/ 0 h 60"/>
              <a:gd name="T34" fmla="*/ 2147483647 w 56"/>
              <a:gd name="T35" fmla="*/ 2147483647 h 60"/>
              <a:gd name="T36" fmla="*/ 2147483647 w 56"/>
              <a:gd name="T37" fmla="*/ 2147483647 h 60"/>
              <a:gd name="T38" fmla="*/ 2147483647 w 56"/>
              <a:gd name="T39" fmla="*/ 2147483647 h 60"/>
              <a:gd name="T40" fmla="*/ 2147483647 w 56"/>
              <a:gd name="T41" fmla="*/ 2147483647 h 60"/>
              <a:gd name="T42" fmla="*/ 2147483647 w 56"/>
              <a:gd name="T43" fmla="*/ 2147483647 h 60"/>
              <a:gd name="T44" fmla="*/ 2147483647 w 56"/>
              <a:gd name="T45" fmla="*/ 2147483647 h 60"/>
              <a:gd name="T46" fmla="*/ 2147483647 w 56"/>
              <a:gd name="T47" fmla="*/ 2147483647 h 60"/>
              <a:gd name="T48" fmla="*/ 2147483647 w 56"/>
              <a:gd name="T49" fmla="*/ 2147483647 h 60"/>
              <a:gd name="T50" fmla="*/ 2147483647 w 56"/>
              <a:gd name="T51" fmla="*/ 2147483647 h 60"/>
              <a:gd name="T52" fmla="*/ 2147483647 w 56"/>
              <a:gd name="T53" fmla="*/ 2147483647 h 60"/>
              <a:gd name="T54" fmla="*/ 0 w 56"/>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6"/>
              <a:gd name="T85" fmla="*/ 0 h 60"/>
              <a:gd name="T86" fmla="*/ 56 w 56"/>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6" h="60">
                <a:moveTo>
                  <a:pt x="0" y="56"/>
                </a:moveTo>
                <a:lnTo>
                  <a:pt x="1" y="59"/>
                </a:lnTo>
                <a:lnTo>
                  <a:pt x="4" y="60"/>
                </a:lnTo>
                <a:lnTo>
                  <a:pt x="7" y="59"/>
                </a:lnTo>
                <a:lnTo>
                  <a:pt x="8" y="56"/>
                </a:lnTo>
                <a:lnTo>
                  <a:pt x="9" y="46"/>
                </a:lnTo>
                <a:lnTo>
                  <a:pt x="11" y="38"/>
                </a:lnTo>
                <a:lnTo>
                  <a:pt x="15" y="30"/>
                </a:lnTo>
                <a:lnTo>
                  <a:pt x="21" y="22"/>
                </a:lnTo>
                <a:lnTo>
                  <a:pt x="28" y="16"/>
                </a:lnTo>
                <a:lnTo>
                  <a:pt x="36" y="11"/>
                </a:lnTo>
                <a:lnTo>
                  <a:pt x="42" y="9"/>
                </a:lnTo>
                <a:lnTo>
                  <a:pt x="52" y="8"/>
                </a:lnTo>
                <a:lnTo>
                  <a:pt x="55" y="7"/>
                </a:lnTo>
                <a:lnTo>
                  <a:pt x="56" y="4"/>
                </a:lnTo>
                <a:lnTo>
                  <a:pt x="55" y="1"/>
                </a:lnTo>
                <a:lnTo>
                  <a:pt x="52" y="0"/>
                </a:lnTo>
                <a:lnTo>
                  <a:pt x="42" y="1"/>
                </a:lnTo>
                <a:lnTo>
                  <a:pt x="33" y="4"/>
                </a:lnTo>
                <a:lnTo>
                  <a:pt x="30" y="5"/>
                </a:lnTo>
                <a:lnTo>
                  <a:pt x="22" y="10"/>
                </a:lnTo>
                <a:lnTo>
                  <a:pt x="15" y="16"/>
                </a:lnTo>
                <a:lnTo>
                  <a:pt x="9" y="24"/>
                </a:lnTo>
                <a:lnTo>
                  <a:pt x="5" y="33"/>
                </a:lnTo>
                <a:lnTo>
                  <a:pt x="4" y="36"/>
                </a:lnTo>
                <a:lnTo>
                  <a:pt x="1" y="46"/>
                </a:lnTo>
                <a:lnTo>
                  <a:pt x="0"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63" name="Rectangle 179"/>
          <p:cNvSpPr>
            <a:spLocks noChangeArrowheads="1"/>
          </p:cNvSpPr>
          <p:nvPr/>
        </p:nvSpPr>
        <p:spPr bwMode="auto">
          <a:xfrm>
            <a:off x="798513" y="2976563"/>
            <a:ext cx="14287" cy="958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64" name="Rectangle 180"/>
          <p:cNvSpPr>
            <a:spLocks noChangeArrowheads="1"/>
          </p:cNvSpPr>
          <p:nvPr/>
        </p:nvSpPr>
        <p:spPr bwMode="auto">
          <a:xfrm>
            <a:off x="769938" y="2906713"/>
            <a:ext cx="14287" cy="552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65" name="Rectangle 181"/>
          <p:cNvSpPr>
            <a:spLocks noChangeArrowheads="1"/>
          </p:cNvSpPr>
          <p:nvPr/>
        </p:nvSpPr>
        <p:spPr bwMode="auto">
          <a:xfrm>
            <a:off x="755650" y="3427413"/>
            <a:ext cx="14288" cy="5778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66" name="Rectangle 182"/>
          <p:cNvSpPr>
            <a:spLocks noChangeArrowheads="1"/>
          </p:cNvSpPr>
          <p:nvPr/>
        </p:nvSpPr>
        <p:spPr bwMode="auto">
          <a:xfrm>
            <a:off x="8162925" y="2760663"/>
            <a:ext cx="2682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rgbClr val="000000"/>
                </a:solidFill>
              </a:rPr>
              <a:t>Lab</a:t>
            </a:r>
            <a:endParaRPr lang="en-US" altLang="en-US">
              <a:latin typeface="Times" pitchFamily="18" charset="0"/>
            </a:endParaRPr>
          </a:p>
        </p:txBody>
      </p:sp>
      <p:sp>
        <p:nvSpPr>
          <p:cNvPr id="32867" name="Rectangle 183"/>
          <p:cNvSpPr>
            <a:spLocks noChangeArrowheads="1"/>
          </p:cNvSpPr>
          <p:nvPr/>
        </p:nvSpPr>
        <p:spPr bwMode="auto">
          <a:xfrm>
            <a:off x="8162925" y="3125788"/>
            <a:ext cx="4397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rgbClr val="000000"/>
                </a:solidFill>
              </a:rPr>
              <a:t>Office</a:t>
            </a:r>
            <a:endParaRPr lang="en-US" altLang="en-US">
              <a:latin typeface="Times" pitchFamily="18" charset="0"/>
            </a:endParaRPr>
          </a:p>
        </p:txBody>
      </p:sp>
      <p:sp>
        <p:nvSpPr>
          <p:cNvPr id="32868" name="Rectangle 184"/>
          <p:cNvSpPr>
            <a:spLocks noChangeArrowheads="1"/>
          </p:cNvSpPr>
          <p:nvPr/>
        </p:nvSpPr>
        <p:spPr bwMode="auto">
          <a:xfrm>
            <a:off x="8248650" y="2411413"/>
            <a:ext cx="242888"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69" name="Rectangle 185"/>
          <p:cNvSpPr>
            <a:spLocks noChangeArrowheads="1"/>
          </p:cNvSpPr>
          <p:nvPr/>
        </p:nvSpPr>
        <p:spPr bwMode="auto">
          <a:xfrm>
            <a:off x="9617075" y="2557463"/>
            <a:ext cx="14288"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70" name="Rectangle 186"/>
          <p:cNvSpPr>
            <a:spLocks noChangeArrowheads="1"/>
          </p:cNvSpPr>
          <p:nvPr/>
        </p:nvSpPr>
        <p:spPr bwMode="auto">
          <a:xfrm>
            <a:off x="9617075" y="4090988"/>
            <a:ext cx="14288"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71" name="Rectangle 187"/>
          <p:cNvSpPr>
            <a:spLocks noChangeArrowheads="1"/>
          </p:cNvSpPr>
          <p:nvPr/>
        </p:nvSpPr>
        <p:spPr bwMode="auto">
          <a:xfrm>
            <a:off x="9363075" y="3001963"/>
            <a:ext cx="209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chemeClr val="bg1"/>
                </a:solidFill>
              </a:rPr>
              <a:t>Q1</a:t>
            </a:r>
            <a:endParaRPr lang="en-US" altLang="en-US">
              <a:latin typeface="Times" pitchFamily="18" charset="0"/>
            </a:endParaRPr>
          </a:p>
        </p:txBody>
      </p:sp>
      <p:sp>
        <p:nvSpPr>
          <p:cNvPr id="32872" name="Rectangle 188"/>
          <p:cNvSpPr>
            <a:spLocks noChangeArrowheads="1"/>
          </p:cNvSpPr>
          <p:nvPr/>
        </p:nvSpPr>
        <p:spPr bwMode="auto">
          <a:xfrm>
            <a:off x="8820150" y="4043363"/>
            <a:ext cx="209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chemeClr val="bg1"/>
                </a:solidFill>
              </a:rPr>
              <a:t>Q2</a:t>
            </a:r>
            <a:endParaRPr lang="en-US" altLang="en-US">
              <a:latin typeface="Times" pitchFamily="18" charset="0"/>
            </a:endParaRPr>
          </a:p>
        </p:txBody>
      </p:sp>
      <p:sp>
        <p:nvSpPr>
          <p:cNvPr id="32873" name="Freeform 189"/>
          <p:cNvSpPr>
            <a:spLocks/>
          </p:cNvSpPr>
          <p:nvPr/>
        </p:nvSpPr>
        <p:spPr bwMode="auto">
          <a:xfrm>
            <a:off x="4262438" y="4000500"/>
            <a:ext cx="103187" cy="79375"/>
          </a:xfrm>
          <a:custGeom>
            <a:avLst/>
            <a:gdLst>
              <a:gd name="T0" fmla="*/ 2147483647 w 57"/>
              <a:gd name="T1" fmla="*/ 2147483647 h 50"/>
              <a:gd name="T2" fmla="*/ 2147483647 w 57"/>
              <a:gd name="T3" fmla="*/ 0 h 50"/>
              <a:gd name="T4" fmla="*/ 0 w 57"/>
              <a:gd name="T5" fmla="*/ 2147483647 h 50"/>
              <a:gd name="T6" fmla="*/ 2147483647 w 57"/>
              <a:gd name="T7" fmla="*/ 2147483647 h 50"/>
              <a:gd name="T8" fmla="*/ 2147483647 w 57"/>
              <a:gd name="T9" fmla="*/ 2147483647 h 50"/>
              <a:gd name="T10" fmla="*/ 0 60000 65536"/>
              <a:gd name="T11" fmla="*/ 0 60000 65536"/>
              <a:gd name="T12" fmla="*/ 0 60000 65536"/>
              <a:gd name="T13" fmla="*/ 0 60000 65536"/>
              <a:gd name="T14" fmla="*/ 0 60000 65536"/>
              <a:gd name="T15" fmla="*/ 0 w 57"/>
              <a:gd name="T16" fmla="*/ 0 h 50"/>
              <a:gd name="T17" fmla="*/ 57 w 57"/>
              <a:gd name="T18" fmla="*/ 50 h 50"/>
            </a:gdLst>
            <a:ahLst/>
            <a:cxnLst>
              <a:cxn ang="T10">
                <a:pos x="T0" y="T1"/>
              </a:cxn>
              <a:cxn ang="T11">
                <a:pos x="T2" y="T3"/>
              </a:cxn>
              <a:cxn ang="T12">
                <a:pos x="T4" y="T5"/>
              </a:cxn>
              <a:cxn ang="T13">
                <a:pos x="T6" y="T7"/>
              </a:cxn>
              <a:cxn ang="T14">
                <a:pos x="T8" y="T9"/>
              </a:cxn>
            </a:cxnLst>
            <a:rect l="T15" t="T16" r="T17" b="T18"/>
            <a:pathLst>
              <a:path w="57" h="50">
                <a:moveTo>
                  <a:pt x="57" y="6"/>
                </a:moveTo>
                <a:lnTo>
                  <a:pt x="52" y="0"/>
                </a:lnTo>
                <a:lnTo>
                  <a:pt x="0" y="44"/>
                </a:lnTo>
                <a:lnTo>
                  <a:pt x="5" y="50"/>
                </a:lnTo>
                <a:lnTo>
                  <a:pt x="57"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74" name="Freeform 190"/>
          <p:cNvSpPr>
            <a:spLocks/>
          </p:cNvSpPr>
          <p:nvPr/>
        </p:nvSpPr>
        <p:spPr bwMode="auto">
          <a:xfrm>
            <a:off x="4262438" y="4159250"/>
            <a:ext cx="95250" cy="66675"/>
          </a:xfrm>
          <a:custGeom>
            <a:avLst/>
            <a:gdLst>
              <a:gd name="T0" fmla="*/ 2147483647 w 53"/>
              <a:gd name="T1" fmla="*/ 0 h 42"/>
              <a:gd name="T2" fmla="*/ 0 w 53"/>
              <a:gd name="T3" fmla="*/ 2147483647 h 42"/>
              <a:gd name="T4" fmla="*/ 2147483647 w 53"/>
              <a:gd name="T5" fmla="*/ 2147483647 h 42"/>
              <a:gd name="T6" fmla="*/ 2147483647 w 53"/>
              <a:gd name="T7" fmla="*/ 2147483647 h 42"/>
              <a:gd name="T8" fmla="*/ 2147483647 w 53"/>
              <a:gd name="T9" fmla="*/ 0 h 42"/>
              <a:gd name="T10" fmla="*/ 0 60000 65536"/>
              <a:gd name="T11" fmla="*/ 0 60000 65536"/>
              <a:gd name="T12" fmla="*/ 0 60000 65536"/>
              <a:gd name="T13" fmla="*/ 0 60000 65536"/>
              <a:gd name="T14" fmla="*/ 0 60000 65536"/>
              <a:gd name="T15" fmla="*/ 0 w 53"/>
              <a:gd name="T16" fmla="*/ 0 h 42"/>
              <a:gd name="T17" fmla="*/ 53 w 53"/>
              <a:gd name="T18" fmla="*/ 42 h 42"/>
            </a:gdLst>
            <a:ahLst/>
            <a:cxnLst>
              <a:cxn ang="T10">
                <a:pos x="T0" y="T1"/>
              </a:cxn>
              <a:cxn ang="T11">
                <a:pos x="T2" y="T3"/>
              </a:cxn>
              <a:cxn ang="T12">
                <a:pos x="T4" y="T5"/>
              </a:cxn>
              <a:cxn ang="T13">
                <a:pos x="T6" y="T7"/>
              </a:cxn>
              <a:cxn ang="T14">
                <a:pos x="T8" y="T9"/>
              </a:cxn>
            </a:cxnLst>
            <a:rect l="T15" t="T16" r="T17" b="T18"/>
            <a:pathLst>
              <a:path w="53" h="42">
                <a:moveTo>
                  <a:pt x="5" y="0"/>
                </a:moveTo>
                <a:lnTo>
                  <a:pt x="0" y="6"/>
                </a:lnTo>
                <a:lnTo>
                  <a:pt x="48" y="42"/>
                </a:lnTo>
                <a:lnTo>
                  <a:pt x="53" y="36"/>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75" name="Freeform 191"/>
          <p:cNvSpPr>
            <a:spLocks/>
          </p:cNvSpPr>
          <p:nvPr/>
        </p:nvSpPr>
        <p:spPr bwMode="auto">
          <a:xfrm>
            <a:off x="4283075" y="4005263"/>
            <a:ext cx="100013" cy="95250"/>
          </a:xfrm>
          <a:custGeom>
            <a:avLst/>
            <a:gdLst>
              <a:gd name="T0" fmla="*/ 2147483647 w 56"/>
              <a:gd name="T1" fmla="*/ 2147483647 h 60"/>
              <a:gd name="T2" fmla="*/ 2147483647 w 56"/>
              <a:gd name="T3" fmla="*/ 2147483647 h 60"/>
              <a:gd name="T4" fmla="*/ 2147483647 w 56"/>
              <a:gd name="T5" fmla="*/ 2147483647 h 60"/>
              <a:gd name="T6" fmla="*/ 2147483647 w 56"/>
              <a:gd name="T7" fmla="*/ 2147483647 h 60"/>
              <a:gd name="T8" fmla="*/ 2147483647 w 56"/>
              <a:gd name="T9" fmla="*/ 2147483647 h 60"/>
              <a:gd name="T10" fmla="*/ 2147483647 w 56"/>
              <a:gd name="T11" fmla="*/ 2147483647 h 60"/>
              <a:gd name="T12" fmla="*/ 2147483647 w 56"/>
              <a:gd name="T13" fmla="*/ 2147483647 h 60"/>
              <a:gd name="T14" fmla="*/ 2147483647 w 56"/>
              <a:gd name="T15" fmla="*/ 2147483647 h 60"/>
              <a:gd name="T16" fmla="*/ 2147483647 w 56"/>
              <a:gd name="T17" fmla="*/ 2147483647 h 60"/>
              <a:gd name="T18" fmla="*/ 2147483647 w 56"/>
              <a:gd name="T19" fmla="*/ 2147483647 h 60"/>
              <a:gd name="T20" fmla="*/ 2147483647 w 56"/>
              <a:gd name="T21" fmla="*/ 2147483647 h 60"/>
              <a:gd name="T22" fmla="*/ 2147483647 w 56"/>
              <a:gd name="T23" fmla="*/ 2147483647 h 60"/>
              <a:gd name="T24" fmla="*/ 2147483647 w 56"/>
              <a:gd name="T25" fmla="*/ 2147483647 h 60"/>
              <a:gd name="T26" fmla="*/ 2147483647 w 56"/>
              <a:gd name="T27" fmla="*/ 2147483647 h 60"/>
              <a:gd name="T28" fmla="*/ 2147483647 w 56"/>
              <a:gd name="T29" fmla="*/ 0 h 60"/>
              <a:gd name="T30" fmla="*/ 2147483647 w 56"/>
              <a:gd name="T31" fmla="*/ 2147483647 h 60"/>
              <a:gd name="T32" fmla="*/ 0 w 56"/>
              <a:gd name="T33" fmla="*/ 2147483647 h 60"/>
              <a:gd name="T34" fmla="*/ 2147483647 w 56"/>
              <a:gd name="T35" fmla="*/ 2147483647 h 60"/>
              <a:gd name="T36" fmla="*/ 2147483647 w 56"/>
              <a:gd name="T37" fmla="*/ 2147483647 h 60"/>
              <a:gd name="T38" fmla="*/ 2147483647 w 56"/>
              <a:gd name="T39" fmla="*/ 2147483647 h 60"/>
              <a:gd name="T40" fmla="*/ 2147483647 w 56"/>
              <a:gd name="T41" fmla="*/ 2147483647 h 60"/>
              <a:gd name="T42" fmla="*/ 2147483647 w 56"/>
              <a:gd name="T43" fmla="*/ 2147483647 h 60"/>
              <a:gd name="T44" fmla="*/ 2147483647 w 56"/>
              <a:gd name="T45" fmla="*/ 2147483647 h 60"/>
              <a:gd name="T46" fmla="*/ 2147483647 w 56"/>
              <a:gd name="T47" fmla="*/ 2147483647 h 60"/>
              <a:gd name="T48" fmla="*/ 2147483647 w 56"/>
              <a:gd name="T49" fmla="*/ 2147483647 h 60"/>
              <a:gd name="T50" fmla="*/ 2147483647 w 56"/>
              <a:gd name="T51" fmla="*/ 2147483647 h 60"/>
              <a:gd name="T52" fmla="*/ 2147483647 w 56"/>
              <a:gd name="T53" fmla="*/ 2147483647 h 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6"/>
              <a:gd name="T82" fmla="*/ 0 h 60"/>
              <a:gd name="T83" fmla="*/ 56 w 56"/>
              <a:gd name="T84" fmla="*/ 60 h 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6" h="60">
                <a:moveTo>
                  <a:pt x="52" y="60"/>
                </a:moveTo>
                <a:lnTo>
                  <a:pt x="55" y="59"/>
                </a:lnTo>
                <a:lnTo>
                  <a:pt x="56" y="56"/>
                </a:lnTo>
                <a:lnTo>
                  <a:pt x="55" y="53"/>
                </a:lnTo>
                <a:lnTo>
                  <a:pt x="52" y="52"/>
                </a:lnTo>
                <a:lnTo>
                  <a:pt x="42" y="51"/>
                </a:lnTo>
                <a:lnTo>
                  <a:pt x="36" y="49"/>
                </a:lnTo>
                <a:lnTo>
                  <a:pt x="28" y="44"/>
                </a:lnTo>
                <a:lnTo>
                  <a:pt x="21" y="38"/>
                </a:lnTo>
                <a:lnTo>
                  <a:pt x="15" y="30"/>
                </a:lnTo>
                <a:lnTo>
                  <a:pt x="11" y="22"/>
                </a:lnTo>
                <a:lnTo>
                  <a:pt x="9" y="15"/>
                </a:lnTo>
                <a:lnTo>
                  <a:pt x="8" y="4"/>
                </a:lnTo>
                <a:lnTo>
                  <a:pt x="7" y="1"/>
                </a:lnTo>
                <a:lnTo>
                  <a:pt x="4" y="0"/>
                </a:lnTo>
                <a:lnTo>
                  <a:pt x="1" y="1"/>
                </a:lnTo>
                <a:lnTo>
                  <a:pt x="0" y="4"/>
                </a:lnTo>
                <a:lnTo>
                  <a:pt x="1" y="15"/>
                </a:lnTo>
                <a:lnTo>
                  <a:pt x="4" y="25"/>
                </a:lnTo>
                <a:lnTo>
                  <a:pt x="5" y="28"/>
                </a:lnTo>
                <a:lnTo>
                  <a:pt x="9" y="36"/>
                </a:lnTo>
                <a:lnTo>
                  <a:pt x="15" y="44"/>
                </a:lnTo>
                <a:lnTo>
                  <a:pt x="22" y="50"/>
                </a:lnTo>
                <a:lnTo>
                  <a:pt x="30" y="55"/>
                </a:lnTo>
                <a:lnTo>
                  <a:pt x="33" y="56"/>
                </a:lnTo>
                <a:lnTo>
                  <a:pt x="42" y="59"/>
                </a:lnTo>
                <a:lnTo>
                  <a:pt x="52"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76" name="Freeform 192"/>
          <p:cNvSpPr>
            <a:spLocks/>
          </p:cNvSpPr>
          <p:nvPr/>
        </p:nvSpPr>
        <p:spPr bwMode="auto">
          <a:xfrm>
            <a:off x="4259263" y="4157663"/>
            <a:ext cx="100012" cy="95250"/>
          </a:xfrm>
          <a:custGeom>
            <a:avLst/>
            <a:gdLst>
              <a:gd name="T0" fmla="*/ 0 w 56"/>
              <a:gd name="T1" fmla="*/ 2147483647 h 60"/>
              <a:gd name="T2" fmla="*/ 2147483647 w 56"/>
              <a:gd name="T3" fmla="*/ 2147483647 h 60"/>
              <a:gd name="T4" fmla="*/ 2147483647 w 56"/>
              <a:gd name="T5" fmla="*/ 2147483647 h 60"/>
              <a:gd name="T6" fmla="*/ 2147483647 w 56"/>
              <a:gd name="T7" fmla="*/ 2147483647 h 60"/>
              <a:gd name="T8" fmla="*/ 2147483647 w 56"/>
              <a:gd name="T9" fmla="*/ 2147483647 h 60"/>
              <a:gd name="T10" fmla="*/ 2147483647 w 56"/>
              <a:gd name="T11" fmla="*/ 2147483647 h 60"/>
              <a:gd name="T12" fmla="*/ 2147483647 w 56"/>
              <a:gd name="T13" fmla="*/ 2147483647 h 60"/>
              <a:gd name="T14" fmla="*/ 2147483647 w 56"/>
              <a:gd name="T15" fmla="*/ 2147483647 h 60"/>
              <a:gd name="T16" fmla="*/ 2147483647 w 56"/>
              <a:gd name="T17" fmla="*/ 2147483647 h 60"/>
              <a:gd name="T18" fmla="*/ 2147483647 w 56"/>
              <a:gd name="T19" fmla="*/ 2147483647 h 60"/>
              <a:gd name="T20" fmla="*/ 2147483647 w 56"/>
              <a:gd name="T21" fmla="*/ 2147483647 h 60"/>
              <a:gd name="T22" fmla="*/ 2147483647 w 56"/>
              <a:gd name="T23" fmla="*/ 2147483647 h 60"/>
              <a:gd name="T24" fmla="*/ 2147483647 w 56"/>
              <a:gd name="T25" fmla="*/ 2147483647 h 60"/>
              <a:gd name="T26" fmla="*/ 2147483647 w 56"/>
              <a:gd name="T27" fmla="*/ 2147483647 h 60"/>
              <a:gd name="T28" fmla="*/ 2147483647 w 56"/>
              <a:gd name="T29" fmla="*/ 2147483647 h 60"/>
              <a:gd name="T30" fmla="*/ 2147483647 w 56"/>
              <a:gd name="T31" fmla="*/ 2147483647 h 60"/>
              <a:gd name="T32" fmla="*/ 2147483647 w 56"/>
              <a:gd name="T33" fmla="*/ 0 h 60"/>
              <a:gd name="T34" fmla="*/ 2147483647 w 56"/>
              <a:gd name="T35" fmla="*/ 2147483647 h 60"/>
              <a:gd name="T36" fmla="*/ 2147483647 w 56"/>
              <a:gd name="T37" fmla="*/ 2147483647 h 60"/>
              <a:gd name="T38" fmla="*/ 2147483647 w 56"/>
              <a:gd name="T39" fmla="*/ 2147483647 h 60"/>
              <a:gd name="T40" fmla="*/ 2147483647 w 56"/>
              <a:gd name="T41" fmla="*/ 2147483647 h 60"/>
              <a:gd name="T42" fmla="*/ 2147483647 w 56"/>
              <a:gd name="T43" fmla="*/ 2147483647 h 60"/>
              <a:gd name="T44" fmla="*/ 2147483647 w 56"/>
              <a:gd name="T45" fmla="*/ 2147483647 h 60"/>
              <a:gd name="T46" fmla="*/ 2147483647 w 56"/>
              <a:gd name="T47" fmla="*/ 2147483647 h 60"/>
              <a:gd name="T48" fmla="*/ 2147483647 w 56"/>
              <a:gd name="T49" fmla="*/ 2147483647 h 60"/>
              <a:gd name="T50" fmla="*/ 2147483647 w 56"/>
              <a:gd name="T51" fmla="*/ 2147483647 h 60"/>
              <a:gd name="T52" fmla="*/ 2147483647 w 56"/>
              <a:gd name="T53" fmla="*/ 2147483647 h 60"/>
              <a:gd name="T54" fmla="*/ 0 w 56"/>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6"/>
              <a:gd name="T85" fmla="*/ 0 h 60"/>
              <a:gd name="T86" fmla="*/ 56 w 56"/>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6" h="60">
                <a:moveTo>
                  <a:pt x="0" y="56"/>
                </a:moveTo>
                <a:lnTo>
                  <a:pt x="1" y="59"/>
                </a:lnTo>
                <a:lnTo>
                  <a:pt x="4" y="60"/>
                </a:lnTo>
                <a:lnTo>
                  <a:pt x="7" y="59"/>
                </a:lnTo>
                <a:lnTo>
                  <a:pt x="8" y="56"/>
                </a:lnTo>
                <a:lnTo>
                  <a:pt x="9" y="46"/>
                </a:lnTo>
                <a:lnTo>
                  <a:pt x="11" y="38"/>
                </a:lnTo>
                <a:lnTo>
                  <a:pt x="15" y="30"/>
                </a:lnTo>
                <a:lnTo>
                  <a:pt x="21" y="22"/>
                </a:lnTo>
                <a:lnTo>
                  <a:pt x="28" y="16"/>
                </a:lnTo>
                <a:lnTo>
                  <a:pt x="36" y="11"/>
                </a:lnTo>
                <a:lnTo>
                  <a:pt x="42" y="9"/>
                </a:lnTo>
                <a:lnTo>
                  <a:pt x="52" y="8"/>
                </a:lnTo>
                <a:lnTo>
                  <a:pt x="55" y="7"/>
                </a:lnTo>
                <a:lnTo>
                  <a:pt x="56" y="4"/>
                </a:lnTo>
                <a:lnTo>
                  <a:pt x="55" y="1"/>
                </a:lnTo>
                <a:lnTo>
                  <a:pt x="52" y="0"/>
                </a:lnTo>
                <a:lnTo>
                  <a:pt x="42" y="1"/>
                </a:lnTo>
                <a:lnTo>
                  <a:pt x="33" y="4"/>
                </a:lnTo>
                <a:lnTo>
                  <a:pt x="30" y="5"/>
                </a:lnTo>
                <a:lnTo>
                  <a:pt x="22" y="10"/>
                </a:lnTo>
                <a:lnTo>
                  <a:pt x="15" y="16"/>
                </a:lnTo>
                <a:lnTo>
                  <a:pt x="9" y="24"/>
                </a:lnTo>
                <a:lnTo>
                  <a:pt x="5" y="33"/>
                </a:lnTo>
                <a:lnTo>
                  <a:pt x="4" y="36"/>
                </a:lnTo>
                <a:lnTo>
                  <a:pt x="1" y="46"/>
                </a:lnTo>
                <a:lnTo>
                  <a:pt x="0"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77" name="Freeform 193"/>
          <p:cNvSpPr>
            <a:spLocks/>
          </p:cNvSpPr>
          <p:nvPr/>
        </p:nvSpPr>
        <p:spPr bwMode="auto">
          <a:xfrm>
            <a:off x="2509838" y="2657475"/>
            <a:ext cx="15875" cy="1535113"/>
          </a:xfrm>
          <a:custGeom>
            <a:avLst/>
            <a:gdLst>
              <a:gd name="T0" fmla="*/ 2147483647 w 9"/>
              <a:gd name="T1" fmla="*/ 2147483647 h 967"/>
              <a:gd name="T2" fmla="*/ 2147483647 w 9"/>
              <a:gd name="T3" fmla="*/ 2147483647 h 967"/>
              <a:gd name="T4" fmla="*/ 2147483647 w 9"/>
              <a:gd name="T5" fmla="*/ 0 h 967"/>
              <a:gd name="T6" fmla="*/ 0 w 9"/>
              <a:gd name="T7" fmla="*/ 0 h 967"/>
              <a:gd name="T8" fmla="*/ 2147483647 w 9"/>
              <a:gd name="T9" fmla="*/ 2147483647 h 967"/>
              <a:gd name="T10" fmla="*/ 0 60000 65536"/>
              <a:gd name="T11" fmla="*/ 0 60000 65536"/>
              <a:gd name="T12" fmla="*/ 0 60000 65536"/>
              <a:gd name="T13" fmla="*/ 0 60000 65536"/>
              <a:gd name="T14" fmla="*/ 0 60000 65536"/>
              <a:gd name="T15" fmla="*/ 0 w 9"/>
              <a:gd name="T16" fmla="*/ 0 h 967"/>
              <a:gd name="T17" fmla="*/ 9 w 9"/>
              <a:gd name="T18" fmla="*/ 967 h 967"/>
            </a:gdLst>
            <a:ahLst/>
            <a:cxnLst>
              <a:cxn ang="T10">
                <a:pos x="T0" y="T1"/>
              </a:cxn>
              <a:cxn ang="T11">
                <a:pos x="T2" y="T3"/>
              </a:cxn>
              <a:cxn ang="T12">
                <a:pos x="T4" y="T5"/>
              </a:cxn>
              <a:cxn ang="T13">
                <a:pos x="T6" y="T7"/>
              </a:cxn>
              <a:cxn ang="T14">
                <a:pos x="T8" y="T9"/>
              </a:cxn>
            </a:cxnLst>
            <a:rect l="T15" t="T16" r="T17" b="T18"/>
            <a:pathLst>
              <a:path w="9" h="967">
                <a:moveTo>
                  <a:pt x="1" y="967"/>
                </a:moveTo>
                <a:lnTo>
                  <a:pt x="9" y="967"/>
                </a:lnTo>
                <a:lnTo>
                  <a:pt x="8" y="0"/>
                </a:lnTo>
                <a:lnTo>
                  <a:pt x="0" y="0"/>
                </a:lnTo>
                <a:lnTo>
                  <a:pt x="1" y="967"/>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78" name="Rectangle 194"/>
          <p:cNvSpPr>
            <a:spLocks noChangeArrowheads="1"/>
          </p:cNvSpPr>
          <p:nvPr/>
        </p:nvSpPr>
        <p:spPr bwMode="auto">
          <a:xfrm>
            <a:off x="2689225" y="2657475"/>
            <a:ext cx="14288" cy="153987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79" name="Rectangle 195"/>
          <p:cNvSpPr>
            <a:spLocks noChangeArrowheads="1"/>
          </p:cNvSpPr>
          <p:nvPr/>
        </p:nvSpPr>
        <p:spPr bwMode="auto">
          <a:xfrm>
            <a:off x="1955800" y="4189413"/>
            <a:ext cx="1303338"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80" name="Freeform 196"/>
          <p:cNvSpPr>
            <a:spLocks/>
          </p:cNvSpPr>
          <p:nvPr/>
        </p:nvSpPr>
        <p:spPr bwMode="auto">
          <a:xfrm>
            <a:off x="2398713" y="4318000"/>
            <a:ext cx="198437" cy="100013"/>
          </a:xfrm>
          <a:custGeom>
            <a:avLst/>
            <a:gdLst>
              <a:gd name="T0" fmla="*/ 2147483647 w 111"/>
              <a:gd name="T1" fmla="*/ 2147483647 h 63"/>
              <a:gd name="T2" fmla="*/ 2147483647 w 111"/>
              <a:gd name="T3" fmla="*/ 0 h 63"/>
              <a:gd name="T4" fmla="*/ 0 w 111"/>
              <a:gd name="T5" fmla="*/ 2147483647 h 63"/>
              <a:gd name="T6" fmla="*/ 2147483647 w 111"/>
              <a:gd name="T7" fmla="*/ 2147483647 h 63"/>
              <a:gd name="T8" fmla="*/ 2147483647 w 111"/>
              <a:gd name="T9" fmla="*/ 2147483647 h 63"/>
              <a:gd name="T10" fmla="*/ 0 60000 65536"/>
              <a:gd name="T11" fmla="*/ 0 60000 65536"/>
              <a:gd name="T12" fmla="*/ 0 60000 65536"/>
              <a:gd name="T13" fmla="*/ 0 60000 65536"/>
              <a:gd name="T14" fmla="*/ 0 60000 65536"/>
              <a:gd name="T15" fmla="*/ 0 w 111"/>
              <a:gd name="T16" fmla="*/ 0 h 63"/>
              <a:gd name="T17" fmla="*/ 111 w 111"/>
              <a:gd name="T18" fmla="*/ 63 h 63"/>
            </a:gdLst>
            <a:ahLst/>
            <a:cxnLst>
              <a:cxn ang="T10">
                <a:pos x="T0" y="T1"/>
              </a:cxn>
              <a:cxn ang="T11">
                <a:pos x="T2" y="T3"/>
              </a:cxn>
              <a:cxn ang="T12">
                <a:pos x="T4" y="T5"/>
              </a:cxn>
              <a:cxn ang="T13">
                <a:pos x="T6" y="T7"/>
              </a:cxn>
              <a:cxn ang="T14">
                <a:pos x="T8" y="T9"/>
              </a:cxn>
            </a:cxnLst>
            <a:rect l="T15" t="T16" r="T17" b="T18"/>
            <a:pathLst>
              <a:path w="111" h="63">
                <a:moveTo>
                  <a:pt x="111" y="7"/>
                </a:moveTo>
                <a:lnTo>
                  <a:pt x="107" y="0"/>
                </a:lnTo>
                <a:lnTo>
                  <a:pt x="0" y="56"/>
                </a:lnTo>
                <a:lnTo>
                  <a:pt x="4" y="63"/>
                </a:lnTo>
                <a:lnTo>
                  <a:pt x="1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81" name="Freeform 197"/>
          <p:cNvSpPr>
            <a:spLocks/>
          </p:cNvSpPr>
          <p:nvPr/>
        </p:nvSpPr>
        <p:spPr bwMode="auto">
          <a:xfrm>
            <a:off x="2603500" y="4356100"/>
            <a:ext cx="15875" cy="830263"/>
          </a:xfrm>
          <a:custGeom>
            <a:avLst/>
            <a:gdLst>
              <a:gd name="T0" fmla="*/ 2147483647 w 9"/>
              <a:gd name="T1" fmla="*/ 0 h 523"/>
              <a:gd name="T2" fmla="*/ 0 w 9"/>
              <a:gd name="T3" fmla="*/ 0 h 523"/>
              <a:gd name="T4" fmla="*/ 2147483647 w 9"/>
              <a:gd name="T5" fmla="*/ 2147483647 h 523"/>
              <a:gd name="T6" fmla="*/ 2147483647 w 9"/>
              <a:gd name="T7" fmla="*/ 2147483647 h 523"/>
              <a:gd name="T8" fmla="*/ 2147483647 w 9"/>
              <a:gd name="T9" fmla="*/ 0 h 523"/>
              <a:gd name="T10" fmla="*/ 0 60000 65536"/>
              <a:gd name="T11" fmla="*/ 0 60000 65536"/>
              <a:gd name="T12" fmla="*/ 0 60000 65536"/>
              <a:gd name="T13" fmla="*/ 0 60000 65536"/>
              <a:gd name="T14" fmla="*/ 0 60000 65536"/>
              <a:gd name="T15" fmla="*/ 0 w 9"/>
              <a:gd name="T16" fmla="*/ 0 h 523"/>
              <a:gd name="T17" fmla="*/ 9 w 9"/>
              <a:gd name="T18" fmla="*/ 523 h 523"/>
            </a:gdLst>
            <a:ahLst/>
            <a:cxnLst>
              <a:cxn ang="T10">
                <a:pos x="T0" y="T1"/>
              </a:cxn>
              <a:cxn ang="T11">
                <a:pos x="T2" y="T3"/>
              </a:cxn>
              <a:cxn ang="T12">
                <a:pos x="T4" y="T5"/>
              </a:cxn>
              <a:cxn ang="T13">
                <a:pos x="T6" y="T7"/>
              </a:cxn>
              <a:cxn ang="T14">
                <a:pos x="T8" y="T9"/>
              </a:cxn>
            </a:cxnLst>
            <a:rect l="T15" t="T16" r="T17" b="T18"/>
            <a:pathLst>
              <a:path w="9" h="523">
                <a:moveTo>
                  <a:pt x="8" y="0"/>
                </a:moveTo>
                <a:lnTo>
                  <a:pt x="0" y="0"/>
                </a:lnTo>
                <a:lnTo>
                  <a:pt x="1" y="523"/>
                </a:lnTo>
                <a:lnTo>
                  <a:pt x="9" y="523"/>
                </a:lnTo>
                <a:lnTo>
                  <a:pt x="8" y="0"/>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882" name="Group 198"/>
          <p:cNvGrpSpPr>
            <a:grpSpLocks/>
          </p:cNvGrpSpPr>
          <p:nvPr/>
        </p:nvGrpSpPr>
        <p:grpSpPr bwMode="auto">
          <a:xfrm>
            <a:off x="955675" y="2532063"/>
            <a:ext cx="1528763" cy="1365250"/>
            <a:chOff x="542" y="1676"/>
            <a:chExt cx="856" cy="860"/>
          </a:xfrm>
        </p:grpSpPr>
        <p:grpSp>
          <p:nvGrpSpPr>
            <p:cNvPr id="33330" name="Group 199"/>
            <p:cNvGrpSpPr>
              <a:grpSpLocks/>
            </p:cNvGrpSpPr>
            <p:nvPr/>
          </p:nvGrpSpPr>
          <p:grpSpPr bwMode="auto">
            <a:xfrm>
              <a:off x="547" y="1681"/>
              <a:ext cx="847" cy="851"/>
              <a:chOff x="547" y="1681"/>
              <a:chExt cx="847" cy="851"/>
            </a:xfrm>
          </p:grpSpPr>
          <p:sp>
            <p:nvSpPr>
              <p:cNvPr id="33332" name="Oval 200"/>
              <p:cNvSpPr>
                <a:spLocks noChangeArrowheads="1"/>
              </p:cNvSpPr>
              <p:nvPr/>
            </p:nvSpPr>
            <p:spPr bwMode="auto">
              <a:xfrm>
                <a:off x="547" y="1681"/>
                <a:ext cx="847" cy="8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3" name="Oval 201"/>
              <p:cNvSpPr>
                <a:spLocks noChangeArrowheads="1"/>
              </p:cNvSpPr>
              <p:nvPr/>
            </p:nvSpPr>
            <p:spPr bwMode="auto">
              <a:xfrm>
                <a:off x="552" y="1686"/>
                <a:ext cx="836" cy="840"/>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4" name="Oval 202"/>
              <p:cNvSpPr>
                <a:spLocks noChangeArrowheads="1"/>
              </p:cNvSpPr>
              <p:nvPr/>
            </p:nvSpPr>
            <p:spPr bwMode="auto">
              <a:xfrm>
                <a:off x="558" y="1692"/>
                <a:ext cx="824" cy="828"/>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5" name="Oval 203"/>
              <p:cNvSpPr>
                <a:spLocks noChangeArrowheads="1"/>
              </p:cNvSpPr>
              <p:nvPr/>
            </p:nvSpPr>
            <p:spPr bwMode="auto">
              <a:xfrm>
                <a:off x="564" y="1698"/>
                <a:ext cx="812" cy="816"/>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6" name="Oval 204"/>
              <p:cNvSpPr>
                <a:spLocks noChangeArrowheads="1"/>
              </p:cNvSpPr>
              <p:nvPr/>
            </p:nvSpPr>
            <p:spPr bwMode="auto">
              <a:xfrm>
                <a:off x="569" y="1704"/>
                <a:ext cx="802" cy="804"/>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7" name="Oval 205"/>
              <p:cNvSpPr>
                <a:spLocks noChangeArrowheads="1"/>
              </p:cNvSpPr>
              <p:nvPr/>
            </p:nvSpPr>
            <p:spPr bwMode="auto">
              <a:xfrm>
                <a:off x="575" y="1709"/>
                <a:ext cx="790" cy="794"/>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8" name="Oval 206"/>
              <p:cNvSpPr>
                <a:spLocks noChangeArrowheads="1"/>
              </p:cNvSpPr>
              <p:nvPr/>
            </p:nvSpPr>
            <p:spPr bwMode="auto">
              <a:xfrm>
                <a:off x="581" y="1715"/>
                <a:ext cx="778" cy="782"/>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39" name="Oval 207"/>
              <p:cNvSpPr>
                <a:spLocks noChangeArrowheads="1"/>
              </p:cNvSpPr>
              <p:nvPr/>
            </p:nvSpPr>
            <p:spPr bwMode="auto">
              <a:xfrm>
                <a:off x="587" y="1721"/>
                <a:ext cx="766" cy="770"/>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0" name="Oval 208"/>
              <p:cNvSpPr>
                <a:spLocks noChangeArrowheads="1"/>
              </p:cNvSpPr>
              <p:nvPr/>
            </p:nvSpPr>
            <p:spPr bwMode="auto">
              <a:xfrm>
                <a:off x="592" y="1727"/>
                <a:ext cx="756" cy="758"/>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1" name="Oval 209"/>
              <p:cNvSpPr>
                <a:spLocks noChangeArrowheads="1"/>
              </p:cNvSpPr>
              <p:nvPr/>
            </p:nvSpPr>
            <p:spPr bwMode="auto">
              <a:xfrm>
                <a:off x="598" y="1732"/>
                <a:ext cx="744" cy="748"/>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2" name="Oval 210"/>
              <p:cNvSpPr>
                <a:spLocks noChangeArrowheads="1"/>
              </p:cNvSpPr>
              <p:nvPr/>
            </p:nvSpPr>
            <p:spPr bwMode="auto">
              <a:xfrm>
                <a:off x="604" y="1738"/>
                <a:ext cx="732" cy="736"/>
              </a:xfrm>
              <a:prstGeom prst="ellipse">
                <a:avLst/>
              </a:prstGeom>
              <a:solidFill>
                <a:srgbClr val="F9F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3" name="Oval 211"/>
              <p:cNvSpPr>
                <a:spLocks noChangeArrowheads="1"/>
              </p:cNvSpPr>
              <p:nvPr/>
            </p:nvSpPr>
            <p:spPr bwMode="auto">
              <a:xfrm>
                <a:off x="610" y="1744"/>
                <a:ext cx="720" cy="724"/>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4" name="Oval 212"/>
              <p:cNvSpPr>
                <a:spLocks noChangeArrowheads="1"/>
              </p:cNvSpPr>
              <p:nvPr/>
            </p:nvSpPr>
            <p:spPr bwMode="auto">
              <a:xfrm>
                <a:off x="615" y="1750"/>
                <a:ext cx="710" cy="712"/>
              </a:xfrm>
              <a:prstGeom prst="ellipse">
                <a:avLst/>
              </a:prstGeom>
              <a:solidFill>
                <a:srgbClr val="F7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5" name="Oval 213"/>
              <p:cNvSpPr>
                <a:spLocks noChangeArrowheads="1"/>
              </p:cNvSpPr>
              <p:nvPr/>
            </p:nvSpPr>
            <p:spPr bwMode="auto">
              <a:xfrm>
                <a:off x="621" y="1756"/>
                <a:ext cx="698" cy="700"/>
              </a:xfrm>
              <a:prstGeom prst="ellipse">
                <a:avLst/>
              </a:prstGeom>
              <a:solidFill>
                <a:srgbClr val="F6F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6" name="Oval 214"/>
              <p:cNvSpPr>
                <a:spLocks noChangeArrowheads="1"/>
              </p:cNvSpPr>
              <p:nvPr/>
            </p:nvSpPr>
            <p:spPr bwMode="auto">
              <a:xfrm>
                <a:off x="627" y="1761"/>
                <a:ext cx="686" cy="690"/>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7" name="Oval 215"/>
              <p:cNvSpPr>
                <a:spLocks noChangeArrowheads="1"/>
              </p:cNvSpPr>
              <p:nvPr/>
            </p:nvSpPr>
            <p:spPr bwMode="auto">
              <a:xfrm>
                <a:off x="633" y="1767"/>
                <a:ext cx="674" cy="678"/>
              </a:xfrm>
              <a:prstGeom prst="ellipse">
                <a:avLst/>
              </a:prstGeom>
              <a:solidFill>
                <a:srgbClr val="F4F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8" name="Oval 216"/>
              <p:cNvSpPr>
                <a:spLocks noChangeArrowheads="1"/>
              </p:cNvSpPr>
              <p:nvPr/>
            </p:nvSpPr>
            <p:spPr bwMode="auto">
              <a:xfrm>
                <a:off x="638" y="1773"/>
                <a:ext cx="664" cy="666"/>
              </a:xfrm>
              <a:prstGeom prst="ellipse">
                <a:avLst/>
              </a:prstGeom>
              <a:solidFill>
                <a:srgbClr val="F2F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49" name="Oval 217"/>
              <p:cNvSpPr>
                <a:spLocks noChangeArrowheads="1"/>
              </p:cNvSpPr>
              <p:nvPr/>
            </p:nvSpPr>
            <p:spPr bwMode="auto">
              <a:xfrm>
                <a:off x="644" y="1779"/>
                <a:ext cx="652" cy="654"/>
              </a:xfrm>
              <a:prstGeom prst="ellipse">
                <a:avLst/>
              </a:prstGeom>
              <a:solidFill>
                <a:srgbClr val="F1F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0" name="Oval 218"/>
              <p:cNvSpPr>
                <a:spLocks noChangeArrowheads="1"/>
              </p:cNvSpPr>
              <p:nvPr/>
            </p:nvSpPr>
            <p:spPr bwMode="auto">
              <a:xfrm>
                <a:off x="650" y="1784"/>
                <a:ext cx="640" cy="644"/>
              </a:xfrm>
              <a:prstGeom prst="ellipse">
                <a:avLst/>
              </a:prstGeom>
              <a:solidFill>
                <a:srgbClr val="F0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1" name="Oval 219"/>
              <p:cNvSpPr>
                <a:spLocks noChangeArrowheads="1"/>
              </p:cNvSpPr>
              <p:nvPr/>
            </p:nvSpPr>
            <p:spPr bwMode="auto">
              <a:xfrm>
                <a:off x="656" y="1790"/>
                <a:ext cx="629" cy="633"/>
              </a:xfrm>
              <a:prstGeom prst="ellipse">
                <a:avLst/>
              </a:prstGeom>
              <a:solidFill>
                <a:srgbClr val="EEE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2" name="Oval 220"/>
              <p:cNvSpPr>
                <a:spLocks noChangeArrowheads="1"/>
              </p:cNvSpPr>
              <p:nvPr/>
            </p:nvSpPr>
            <p:spPr bwMode="auto">
              <a:xfrm>
                <a:off x="661" y="1796"/>
                <a:ext cx="619" cy="621"/>
              </a:xfrm>
              <a:prstGeom prst="ellipse">
                <a:avLst/>
              </a:prstGeom>
              <a:solidFill>
                <a:srgbClr val="EC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3" name="Oval 221"/>
              <p:cNvSpPr>
                <a:spLocks noChangeArrowheads="1"/>
              </p:cNvSpPr>
              <p:nvPr/>
            </p:nvSpPr>
            <p:spPr bwMode="auto">
              <a:xfrm>
                <a:off x="667" y="1802"/>
                <a:ext cx="607" cy="609"/>
              </a:xfrm>
              <a:prstGeom prst="ellipse">
                <a:avLst/>
              </a:prstGeom>
              <a:solidFill>
                <a:srgbClr val="EBE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4" name="Oval 222"/>
              <p:cNvSpPr>
                <a:spLocks noChangeArrowheads="1"/>
              </p:cNvSpPr>
              <p:nvPr/>
            </p:nvSpPr>
            <p:spPr bwMode="auto">
              <a:xfrm>
                <a:off x="673" y="1807"/>
                <a:ext cx="595" cy="599"/>
              </a:xfrm>
              <a:prstGeom prst="ellipse">
                <a:avLst/>
              </a:prstGeom>
              <a:solidFill>
                <a:srgbClr val="E9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5" name="Oval 223"/>
              <p:cNvSpPr>
                <a:spLocks noChangeArrowheads="1"/>
              </p:cNvSpPr>
              <p:nvPr/>
            </p:nvSpPr>
            <p:spPr bwMode="auto">
              <a:xfrm>
                <a:off x="679" y="1813"/>
                <a:ext cx="583" cy="587"/>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6" name="Oval 224"/>
              <p:cNvSpPr>
                <a:spLocks noChangeArrowheads="1"/>
              </p:cNvSpPr>
              <p:nvPr/>
            </p:nvSpPr>
            <p:spPr bwMode="auto">
              <a:xfrm>
                <a:off x="684" y="1819"/>
                <a:ext cx="573" cy="575"/>
              </a:xfrm>
              <a:prstGeom prst="ellipse">
                <a:avLst/>
              </a:pr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7" name="Oval 225"/>
              <p:cNvSpPr>
                <a:spLocks noChangeArrowheads="1"/>
              </p:cNvSpPr>
              <p:nvPr/>
            </p:nvSpPr>
            <p:spPr bwMode="auto">
              <a:xfrm>
                <a:off x="690" y="1825"/>
                <a:ext cx="561" cy="563"/>
              </a:xfrm>
              <a:prstGeom prst="ellipse">
                <a:avLst/>
              </a:prstGeom>
              <a:solidFill>
                <a:srgbClr val="E3E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8" name="Oval 226"/>
              <p:cNvSpPr>
                <a:spLocks noChangeArrowheads="1"/>
              </p:cNvSpPr>
              <p:nvPr/>
            </p:nvSpPr>
            <p:spPr bwMode="auto">
              <a:xfrm>
                <a:off x="696" y="1831"/>
                <a:ext cx="549" cy="551"/>
              </a:xfrm>
              <a:prstGeom prst="ellipse">
                <a:avLst/>
              </a:prstGeom>
              <a:solidFill>
                <a:srgbClr val="E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59" name="Oval 227"/>
              <p:cNvSpPr>
                <a:spLocks noChangeArrowheads="1"/>
              </p:cNvSpPr>
              <p:nvPr/>
            </p:nvSpPr>
            <p:spPr bwMode="auto">
              <a:xfrm>
                <a:off x="702" y="1836"/>
                <a:ext cx="537" cy="541"/>
              </a:xfrm>
              <a:prstGeom prst="ellipse">
                <a:avLst/>
              </a:prstGeom>
              <a:solidFill>
                <a:srgbClr val="DED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0" name="Oval 228"/>
              <p:cNvSpPr>
                <a:spLocks noChangeArrowheads="1"/>
              </p:cNvSpPr>
              <p:nvPr/>
            </p:nvSpPr>
            <p:spPr bwMode="auto">
              <a:xfrm>
                <a:off x="707" y="1842"/>
                <a:ext cx="527" cy="529"/>
              </a:xfrm>
              <a:prstGeom prst="ellipse">
                <a:avLst/>
              </a:prstGeom>
              <a:solidFill>
                <a:srgbClr val="DCD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1" name="Oval 229"/>
              <p:cNvSpPr>
                <a:spLocks noChangeArrowheads="1"/>
              </p:cNvSpPr>
              <p:nvPr/>
            </p:nvSpPr>
            <p:spPr bwMode="auto">
              <a:xfrm>
                <a:off x="713" y="1848"/>
                <a:ext cx="515" cy="517"/>
              </a:xfrm>
              <a:prstGeom prst="ellipse">
                <a:avLst/>
              </a:prstGeom>
              <a:solidFill>
                <a:srgbClr val="D9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2" name="Oval 230"/>
              <p:cNvSpPr>
                <a:spLocks noChangeArrowheads="1"/>
              </p:cNvSpPr>
              <p:nvPr/>
            </p:nvSpPr>
            <p:spPr bwMode="auto">
              <a:xfrm>
                <a:off x="719" y="1854"/>
                <a:ext cx="503" cy="505"/>
              </a:xfrm>
              <a:prstGeom prst="ellipse">
                <a:avLst/>
              </a:prstGeom>
              <a:solidFill>
                <a:srgbClr val="D7D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3" name="Oval 231"/>
              <p:cNvSpPr>
                <a:spLocks noChangeArrowheads="1"/>
              </p:cNvSpPr>
              <p:nvPr/>
            </p:nvSpPr>
            <p:spPr bwMode="auto">
              <a:xfrm>
                <a:off x="725" y="1859"/>
                <a:ext cx="491" cy="495"/>
              </a:xfrm>
              <a:prstGeom prst="ellipse">
                <a:avLst/>
              </a:prstGeom>
              <a:solidFill>
                <a:srgbClr val="D3D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4" name="Oval 232"/>
              <p:cNvSpPr>
                <a:spLocks noChangeArrowheads="1"/>
              </p:cNvSpPr>
              <p:nvPr/>
            </p:nvSpPr>
            <p:spPr bwMode="auto">
              <a:xfrm>
                <a:off x="730" y="1865"/>
                <a:ext cx="481" cy="483"/>
              </a:xfrm>
              <a:prstGeom prst="ellipse">
                <a:avLst/>
              </a:prstGeom>
              <a:solidFill>
                <a:srgbClr val="D1D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5" name="Oval 233"/>
              <p:cNvSpPr>
                <a:spLocks noChangeArrowheads="1"/>
              </p:cNvSpPr>
              <p:nvPr/>
            </p:nvSpPr>
            <p:spPr bwMode="auto">
              <a:xfrm>
                <a:off x="736" y="1871"/>
                <a:ext cx="469" cy="471"/>
              </a:xfrm>
              <a:prstGeom prst="ellipse">
                <a:avLst/>
              </a:prstGeom>
              <a:solidFill>
                <a:srgbClr val="CEC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6" name="Oval 234"/>
              <p:cNvSpPr>
                <a:spLocks noChangeArrowheads="1"/>
              </p:cNvSpPr>
              <p:nvPr/>
            </p:nvSpPr>
            <p:spPr bwMode="auto">
              <a:xfrm>
                <a:off x="742" y="1877"/>
                <a:ext cx="457" cy="459"/>
              </a:xfrm>
              <a:prstGeom prst="ellipse">
                <a:avLst/>
              </a:prstGeom>
              <a:solidFill>
                <a:srgbClr val="CBC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7" name="Oval 235"/>
              <p:cNvSpPr>
                <a:spLocks noChangeArrowheads="1"/>
              </p:cNvSpPr>
              <p:nvPr/>
            </p:nvSpPr>
            <p:spPr bwMode="auto">
              <a:xfrm>
                <a:off x="748" y="1882"/>
                <a:ext cx="445" cy="449"/>
              </a:xfrm>
              <a:prstGeom prst="ellipse">
                <a:avLst/>
              </a:prstGeom>
              <a:solidFill>
                <a:srgbClr val="C8C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8" name="Oval 236"/>
              <p:cNvSpPr>
                <a:spLocks noChangeArrowheads="1"/>
              </p:cNvSpPr>
              <p:nvPr/>
            </p:nvSpPr>
            <p:spPr bwMode="auto">
              <a:xfrm>
                <a:off x="753" y="1888"/>
                <a:ext cx="435" cy="437"/>
              </a:xfrm>
              <a:prstGeom prst="ellipse">
                <a:avLst/>
              </a:prstGeom>
              <a:solidFill>
                <a:srgbClr val="C5C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69" name="Oval 237"/>
              <p:cNvSpPr>
                <a:spLocks noChangeArrowheads="1"/>
              </p:cNvSpPr>
              <p:nvPr/>
            </p:nvSpPr>
            <p:spPr bwMode="auto">
              <a:xfrm>
                <a:off x="759" y="1894"/>
                <a:ext cx="423" cy="425"/>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0" name="Oval 238"/>
              <p:cNvSpPr>
                <a:spLocks noChangeArrowheads="1"/>
              </p:cNvSpPr>
              <p:nvPr/>
            </p:nvSpPr>
            <p:spPr bwMode="auto">
              <a:xfrm>
                <a:off x="765" y="1900"/>
                <a:ext cx="411" cy="413"/>
              </a:xfrm>
              <a:prstGeom prst="ellipse">
                <a:avLst/>
              </a:prstGeom>
              <a:solidFill>
                <a:srgbClr val="BEB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1" name="Oval 239"/>
              <p:cNvSpPr>
                <a:spLocks noChangeArrowheads="1"/>
              </p:cNvSpPr>
              <p:nvPr/>
            </p:nvSpPr>
            <p:spPr bwMode="auto">
              <a:xfrm>
                <a:off x="770" y="1906"/>
                <a:ext cx="401" cy="401"/>
              </a:xfrm>
              <a:prstGeom prst="ellipse">
                <a:avLst/>
              </a:prstGeom>
              <a:solidFill>
                <a:srgbClr val="BCB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2" name="Oval 240"/>
              <p:cNvSpPr>
                <a:spLocks noChangeArrowheads="1"/>
              </p:cNvSpPr>
              <p:nvPr/>
            </p:nvSpPr>
            <p:spPr bwMode="auto">
              <a:xfrm>
                <a:off x="776" y="1911"/>
                <a:ext cx="389" cy="391"/>
              </a:xfrm>
              <a:prstGeom prst="ellipse">
                <a:avLst/>
              </a:prstGeom>
              <a:solidFill>
                <a:srgbClr val="B8B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3" name="Oval 241"/>
              <p:cNvSpPr>
                <a:spLocks noChangeArrowheads="1"/>
              </p:cNvSpPr>
              <p:nvPr/>
            </p:nvSpPr>
            <p:spPr bwMode="auto">
              <a:xfrm>
                <a:off x="782" y="1917"/>
                <a:ext cx="377" cy="379"/>
              </a:xfrm>
              <a:prstGeom prst="ellipse">
                <a:avLst/>
              </a:prstGeom>
              <a:solidFill>
                <a:srgbClr val="B5B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4" name="Oval 242"/>
              <p:cNvSpPr>
                <a:spLocks noChangeArrowheads="1"/>
              </p:cNvSpPr>
              <p:nvPr/>
            </p:nvSpPr>
            <p:spPr bwMode="auto">
              <a:xfrm>
                <a:off x="788" y="1923"/>
                <a:ext cx="365" cy="367"/>
              </a:xfrm>
              <a:prstGeom prst="ellipse">
                <a:avLst/>
              </a:prstGeom>
              <a:solidFill>
                <a:srgbClr val="B1B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5" name="Oval 243"/>
              <p:cNvSpPr>
                <a:spLocks noChangeArrowheads="1"/>
              </p:cNvSpPr>
              <p:nvPr/>
            </p:nvSpPr>
            <p:spPr bwMode="auto">
              <a:xfrm>
                <a:off x="793" y="1929"/>
                <a:ext cx="355" cy="355"/>
              </a:xfrm>
              <a:prstGeom prst="ellipse">
                <a:avLst/>
              </a:prstGeom>
              <a:solidFill>
                <a:srgbClr val="AEA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6" name="Oval 244"/>
              <p:cNvSpPr>
                <a:spLocks noChangeArrowheads="1"/>
              </p:cNvSpPr>
              <p:nvPr/>
            </p:nvSpPr>
            <p:spPr bwMode="auto">
              <a:xfrm>
                <a:off x="799" y="1934"/>
                <a:ext cx="343" cy="345"/>
              </a:xfrm>
              <a:prstGeom prst="ellipse">
                <a:avLst/>
              </a:prstGeom>
              <a:solidFill>
                <a:srgbClr val="AAA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7" name="Oval 245"/>
              <p:cNvSpPr>
                <a:spLocks noChangeArrowheads="1"/>
              </p:cNvSpPr>
              <p:nvPr/>
            </p:nvSpPr>
            <p:spPr bwMode="auto">
              <a:xfrm>
                <a:off x="805" y="1940"/>
                <a:ext cx="331" cy="333"/>
              </a:xfrm>
              <a:prstGeom prst="ellipse">
                <a:avLst/>
              </a:prstGeom>
              <a:solidFill>
                <a:srgbClr val="A7A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8" name="Oval 246"/>
              <p:cNvSpPr>
                <a:spLocks noChangeArrowheads="1"/>
              </p:cNvSpPr>
              <p:nvPr/>
            </p:nvSpPr>
            <p:spPr bwMode="auto">
              <a:xfrm>
                <a:off x="811" y="1946"/>
                <a:ext cx="319" cy="321"/>
              </a:xfrm>
              <a:prstGeom prst="ellipse">
                <a:avLst/>
              </a:prstGeom>
              <a:solidFill>
                <a:srgbClr val="A3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79" name="Oval 247"/>
              <p:cNvSpPr>
                <a:spLocks noChangeArrowheads="1"/>
              </p:cNvSpPr>
              <p:nvPr/>
            </p:nvSpPr>
            <p:spPr bwMode="auto">
              <a:xfrm>
                <a:off x="816" y="1952"/>
                <a:ext cx="309" cy="309"/>
              </a:xfrm>
              <a:prstGeom prst="ellipse">
                <a:avLst/>
              </a:prstGeom>
              <a:solidFill>
                <a:srgbClr val="A1A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0" name="Oval 248"/>
              <p:cNvSpPr>
                <a:spLocks noChangeArrowheads="1"/>
              </p:cNvSpPr>
              <p:nvPr/>
            </p:nvSpPr>
            <p:spPr bwMode="auto">
              <a:xfrm>
                <a:off x="822" y="1957"/>
                <a:ext cx="297" cy="299"/>
              </a:xfrm>
              <a:prstGeom prst="ellipse">
                <a:avLst/>
              </a:prstGeom>
              <a:solidFill>
                <a:srgbClr val="9D9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1" name="Oval 249"/>
              <p:cNvSpPr>
                <a:spLocks noChangeArrowheads="1"/>
              </p:cNvSpPr>
              <p:nvPr/>
            </p:nvSpPr>
            <p:spPr bwMode="auto">
              <a:xfrm>
                <a:off x="828" y="1963"/>
                <a:ext cx="285" cy="287"/>
              </a:xfrm>
              <a:prstGeom prst="ellipse">
                <a:avLst/>
              </a:prstGeom>
              <a:solidFill>
                <a:srgbClr val="9A9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2" name="Oval 250"/>
              <p:cNvSpPr>
                <a:spLocks noChangeArrowheads="1"/>
              </p:cNvSpPr>
              <p:nvPr/>
            </p:nvSpPr>
            <p:spPr bwMode="auto">
              <a:xfrm>
                <a:off x="834" y="1969"/>
                <a:ext cx="273" cy="275"/>
              </a:xfrm>
              <a:prstGeom prst="ellipse">
                <a:avLst/>
              </a:prstGeom>
              <a:solidFill>
                <a:srgbClr val="979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3" name="Oval 251"/>
              <p:cNvSpPr>
                <a:spLocks noChangeArrowheads="1"/>
              </p:cNvSpPr>
              <p:nvPr/>
            </p:nvSpPr>
            <p:spPr bwMode="auto">
              <a:xfrm>
                <a:off x="839" y="1975"/>
                <a:ext cx="263" cy="263"/>
              </a:xfrm>
              <a:prstGeom prst="ellipse">
                <a:avLst/>
              </a:prstGeom>
              <a:solidFill>
                <a:srgbClr val="939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4" name="Oval 252"/>
              <p:cNvSpPr>
                <a:spLocks noChangeArrowheads="1"/>
              </p:cNvSpPr>
              <p:nvPr/>
            </p:nvSpPr>
            <p:spPr bwMode="auto">
              <a:xfrm>
                <a:off x="845" y="1981"/>
                <a:ext cx="251" cy="251"/>
              </a:xfrm>
              <a:prstGeom prst="ellipse">
                <a:avLst/>
              </a:prstGeom>
              <a:solidFill>
                <a:srgbClr val="919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5" name="Oval 253"/>
              <p:cNvSpPr>
                <a:spLocks noChangeArrowheads="1"/>
              </p:cNvSpPr>
              <p:nvPr/>
            </p:nvSpPr>
            <p:spPr bwMode="auto">
              <a:xfrm>
                <a:off x="851" y="1986"/>
                <a:ext cx="239" cy="241"/>
              </a:xfrm>
              <a:prstGeom prst="ellipse">
                <a:avLst/>
              </a:prstGeom>
              <a:solidFill>
                <a:srgbClr val="8D8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6" name="Oval 254"/>
              <p:cNvSpPr>
                <a:spLocks noChangeArrowheads="1"/>
              </p:cNvSpPr>
              <p:nvPr/>
            </p:nvSpPr>
            <p:spPr bwMode="auto">
              <a:xfrm>
                <a:off x="857" y="1992"/>
                <a:ext cx="227" cy="229"/>
              </a:xfrm>
              <a:prstGeom prst="ellipse">
                <a:avLst/>
              </a:prstGeom>
              <a:solidFill>
                <a:srgbClr val="8B8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7" name="Oval 255"/>
              <p:cNvSpPr>
                <a:spLocks noChangeArrowheads="1"/>
              </p:cNvSpPr>
              <p:nvPr/>
            </p:nvSpPr>
            <p:spPr bwMode="auto">
              <a:xfrm>
                <a:off x="862" y="1998"/>
                <a:ext cx="217" cy="217"/>
              </a:xfrm>
              <a:prstGeom prst="ellipse">
                <a:avLst/>
              </a:prstGeom>
              <a:solidFill>
                <a:srgbClr val="878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8" name="Oval 256"/>
              <p:cNvSpPr>
                <a:spLocks noChangeArrowheads="1"/>
              </p:cNvSpPr>
              <p:nvPr/>
            </p:nvSpPr>
            <p:spPr bwMode="auto">
              <a:xfrm>
                <a:off x="868" y="2004"/>
                <a:ext cx="206" cy="206"/>
              </a:xfrm>
              <a:prstGeom prst="ellipse">
                <a:avLst/>
              </a:prstGeom>
              <a:solidFill>
                <a:srgbClr val="858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89" name="Oval 257"/>
              <p:cNvSpPr>
                <a:spLocks noChangeArrowheads="1"/>
              </p:cNvSpPr>
              <p:nvPr/>
            </p:nvSpPr>
            <p:spPr bwMode="auto">
              <a:xfrm>
                <a:off x="874" y="2009"/>
                <a:ext cx="194" cy="196"/>
              </a:xfrm>
              <a:prstGeom prst="ellipse">
                <a:avLst/>
              </a:prstGeom>
              <a:solidFill>
                <a:srgbClr val="828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0" name="Oval 258"/>
              <p:cNvSpPr>
                <a:spLocks noChangeArrowheads="1"/>
              </p:cNvSpPr>
              <p:nvPr/>
            </p:nvSpPr>
            <p:spPr bwMode="auto">
              <a:xfrm>
                <a:off x="880" y="2015"/>
                <a:ext cx="182" cy="184"/>
              </a:xfrm>
              <a:prstGeom prst="ellipse">
                <a:avLst/>
              </a:prstGeom>
              <a:solidFill>
                <a:srgbClr val="808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1" name="Oval 259"/>
              <p:cNvSpPr>
                <a:spLocks noChangeArrowheads="1"/>
              </p:cNvSpPr>
              <p:nvPr/>
            </p:nvSpPr>
            <p:spPr bwMode="auto">
              <a:xfrm>
                <a:off x="885" y="2021"/>
                <a:ext cx="172" cy="172"/>
              </a:xfrm>
              <a:prstGeom prst="ellipse">
                <a:avLst/>
              </a:prstGeom>
              <a:solidFill>
                <a:srgbClr val="7D7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2" name="Oval 260"/>
              <p:cNvSpPr>
                <a:spLocks noChangeArrowheads="1"/>
              </p:cNvSpPr>
              <p:nvPr/>
            </p:nvSpPr>
            <p:spPr bwMode="auto">
              <a:xfrm>
                <a:off x="891" y="2027"/>
                <a:ext cx="160" cy="160"/>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3" name="Oval 261"/>
              <p:cNvSpPr>
                <a:spLocks noChangeArrowheads="1"/>
              </p:cNvSpPr>
              <p:nvPr/>
            </p:nvSpPr>
            <p:spPr bwMode="auto">
              <a:xfrm>
                <a:off x="897" y="2032"/>
                <a:ext cx="148" cy="150"/>
              </a:xfrm>
              <a:prstGeom prst="ellipse">
                <a:avLst/>
              </a:prstGeom>
              <a:solidFill>
                <a:srgbClr val="787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4" name="Oval 262"/>
              <p:cNvSpPr>
                <a:spLocks noChangeArrowheads="1"/>
              </p:cNvSpPr>
              <p:nvPr/>
            </p:nvSpPr>
            <p:spPr bwMode="auto">
              <a:xfrm>
                <a:off x="903" y="2038"/>
                <a:ext cx="136" cy="138"/>
              </a:xfrm>
              <a:prstGeom prst="ellipse">
                <a:avLst/>
              </a:prstGeom>
              <a:solidFill>
                <a:srgbClr val="767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5" name="Oval 263"/>
              <p:cNvSpPr>
                <a:spLocks noChangeArrowheads="1"/>
              </p:cNvSpPr>
              <p:nvPr/>
            </p:nvSpPr>
            <p:spPr bwMode="auto">
              <a:xfrm>
                <a:off x="908" y="2044"/>
                <a:ext cx="126" cy="126"/>
              </a:xfrm>
              <a:prstGeom prst="ellipse">
                <a:avLst/>
              </a:prstGeom>
              <a:solidFill>
                <a:srgbClr val="757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6" name="Oval 264"/>
              <p:cNvSpPr>
                <a:spLocks noChangeArrowheads="1"/>
              </p:cNvSpPr>
              <p:nvPr/>
            </p:nvSpPr>
            <p:spPr bwMode="auto">
              <a:xfrm>
                <a:off x="914" y="2050"/>
                <a:ext cx="114" cy="114"/>
              </a:xfrm>
              <a:prstGeom prst="ellipse">
                <a:avLst/>
              </a:prstGeom>
              <a:solidFill>
                <a:srgbClr val="727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7" name="Oval 265"/>
              <p:cNvSpPr>
                <a:spLocks noChangeArrowheads="1"/>
              </p:cNvSpPr>
              <p:nvPr/>
            </p:nvSpPr>
            <p:spPr bwMode="auto">
              <a:xfrm>
                <a:off x="920" y="2056"/>
                <a:ext cx="102" cy="102"/>
              </a:xfrm>
              <a:prstGeom prst="ellipse">
                <a:avLst/>
              </a:prstGeom>
              <a:solidFill>
                <a:srgbClr val="717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8" name="Oval 266"/>
              <p:cNvSpPr>
                <a:spLocks noChangeArrowheads="1"/>
              </p:cNvSpPr>
              <p:nvPr/>
            </p:nvSpPr>
            <p:spPr bwMode="auto">
              <a:xfrm>
                <a:off x="926" y="2061"/>
                <a:ext cx="90" cy="92"/>
              </a:xfrm>
              <a:prstGeom prst="ellipse">
                <a:avLst/>
              </a:prstGeom>
              <a:solidFill>
                <a:srgbClr val="6F6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99" name="Oval 267"/>
              <p:cNvSpPr>
                <a:spLocks noChangeArrowheads="1"/>
              </p:cNvSpPr>
              <p:nvPr/>
            </p:nvSpPr>
            <p:spPr bwMode="auto">
              <a:xfrm>
                <a:off x="931" y="2067"/>
                <a:ext cx="80" cy="80"/>
              </a:xfrm>
              <a:prstGeom prst="ellipse">
                <a:avLst/>
              </a:prstGeom>
              <a:solidFill>
                <a:srgbClr val="6D6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0" name="Oval 268"/>
              <p:cNvSpPr>
                <a:spLocks noChangeArrowheads="1"/>
              </p:cNvSpPr>
              <p:nvPr/>
            </p:nvSpPr>
            <p:spPr bwMode="auto">
              <a:xfrm>
                <a:off x="937" y="2073"/>
                <a:ext cx="68" cy="68"/>
              </a:xfrm>
              <a:prstGeom prst="ellipse">
                <a:avLst/>
              </a:prstGeom>
              <a:solidFill>
                <a:srgbClr val="6C6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1" name="Oval 269"/>
              <p:cNvSpPr>
                <a:spLocks noChangeArrowheads="1"/>
              </p:cNvSpPr>
              <p:nvPr/>
            </p:nvSpPr>
            <p:spPr bwMode="auto">
              <a:xfrm>
                <a:off x="943" y="2079"/>
                <a:ext cx="56" cy="56"/>
              </a:xfrm>
              <a:prstGeom prst="ellipse">
                <a:avLst/>
              </a:prstGeom>
              <a:solidFill>
                <a:srgbClr val="6B6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2" name="Oval 270"/>
              <p:cNvSpPr>
                <a:spLocks noChangeArrowheads="1"/>
              </p:cNvSpPr>
              <p:nvPr/>
            </p:nvSpPr>
            <p:spPr bwMode="auto">
              <a:xfrm>
                <a:off x="949" y="2084"/>
                <a:ext cx="44" cy="46"/>
              </a:xfrm>
              <a:prstGeom prst="ellipse">
                <a:avLst/>
              </a:prstGeom>
              <a:solidFill>
                <a:srgbClr val="696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3" name="Oval 271"/>
              <p:cNvSpPr>
                <a:spLocks noChangeArrowheads="1"/>
              </p:cNvSpPr>
              <p:nvPr/>
            </p:nvSpPr>
            <p:spPr bwMode="auto">
              <a:xfrm>
                <a:off x="954" y="2090"/>
                <a:ext cx="34" cy="34"/>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4" name="Oval 272"/>
              <p:cNvSpPr>
                <a:spLocks noChangeArrowheads="1"/>
              </p:cNvSpPr>
              <p:nvPr/>
            </p:nvSpPr>
            <p:spPr bwMode="auto">
              <a:xfrm>
                <a:off x="960" y="2096"/>
                <a:ext cx="22" cy="22"/>
              </a:xfrm>
              <a:prstGeom prst="ellipse">
                <a:avLst/>
              </a:prstGeom>
              <a:solidFill>
                <a:srgbClr val="676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05" name="Oval 273"/>
              <p:cNvSpPr>
                <a:spLocks noChangeArrowheads="1"/>
              </p:cNvSpPr>
              <p:nvPr/>
            </p:nvSpPr>
            <p:spPr bwMode="auto">
              <a:xfrm>
                <a:off x="966" y="2102"/>
                <a:ext cx="10" cy="10"/>
              </a:xfrm>
              <a:prstGeom prst="ellipse">
                <a:avLst/>
              </a:pr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331" name="Oval 274"/>
            <p:cNvSpPr>
              <a:spLocks noChangeArrowheads="1"/>
            </p:cNvSpPr>
            <p:nvPr/>
          </p:nvSpPr>
          <p:spPr bwMode="auto">
            <a:xfrm>
              <a:off x="542" y="1676"/>
              <a:ext cx="856" cy="86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83" name="Oval 275"/>
          <p:cNvSpPr>
            <a:spLocks noChangeArrowheads="1"/>
          </p:cNvSpPr>
          <p:nvPr/>
        </p:nvSpPr>
        <p:spPr bwMode="auto">
          <a:xfrm>
            <a:off x="2513013" y="4210050"/>
            <a:ext cx="176212" cy="158750"/>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84" name="Oval 276"/>
          <p:cNvSpPr>
            <a:spLocks noChangeArrowheads="1"/>
          </p:cNvSpPr>
          <p:nvPr/>
        </p:nvSpPr>
        <p:spPr bwMode="auto">
          <a:xfrm>
            <a:off x="2498725" y="4197350"/>
            <a:ext cx="204788" cy="1841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85" name="Rectangle 277"/>
          <p:cNvSpPr>
            <a:spLocks noChangeArrowheads="1"/>
          </p:cNvSpPr>
          <p:nvPr/>
        </p:nvSpPr>
        <p:spPr bwMode="auto">
          <a:xfrm>
            <a:off x="2476500" y="4433888"/>
            <a:ext cx="268288" cy="320675"/>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86" name="Rectangle 278"/>
          <p:cNvSpPr>
            <a:spLocks noChangeArrowheads="1"/>
          </p:cNvSpPr>
          <p:nvPr/>
        </p:nvSpPr>
        <p:spPr bwMode="auto">
          <a:xfrm>
            <a:off x="2462213" y="4421188"/>
            <a:ext cx="296862" cy="346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87" name="Freeform 279"/>
          <p:cNvSpPr>
            <a:spLocks/>
          </p:cNvSpPr>
          <p:nvPr/>
        </p:nvSpPr>
        <p:spPr bwMode="auto">
          <a:xfrm>
            <a:off x="1728788" y="3224213"/>
            <a:ext cx="841375" cy="1035050"/>
          </a:xfrm>
          <a:custGeom>
            <a:avLst/>
            <a:gdLst>
              <a:gd name="T0" fmla="*/ 2147483647 w 471"/>
              <a:gd name="T1" fmla="*/ 0 h 652"/>
              <a:gd name="T2" fmla="*/ 0 w 471"/>
              <a:gd name="T3" fmla="*/ 2147483647 h 652"/>
              <a:gd name="T4" fmla="*/ 2147483647 w 471"/>
              <a:gd name="T5" fmla="*/ 2147483647 h 652"/>
              <a:gd name="T6" fmla="*/ 2147483647 w 471"/>
              <a:gd name="T7" fmla="*/ 2147483647 h 652"/>
              <a:gd name="T8" fmla="*/ 2147483647 w 471"/>
              <a:gd name="T9" fmla="*/ 0 h 652"/>
              <a:gd name="T10" fmla="*/ 0 60000 65536"/>
              <a:gd name="T11" fmla="*/ 0 60000 65536"/>
              <a:gd name="T12" fmla="*/ 0 60000 65536"/>
              <a:gd name="T13" fmla="*/ 0 60000 65536"/>
              <a:gd name="T14" fmla="*/ 0 60000 65536"/>
              <a:gd name="T15" fmla="*/ 0 w 471"/>
              <a:gd name="T16" fmla="*/ 0 h 652"/>
              <a:gd name="T17" fmla="*/ 471 w 471"/>
              <a:gd name="T18" fmla="*/ 652 h 652"/>
            </a:gdLst>
            <a:ahLst/>
            <a:cxnLst>
              <a:cxn ang="T10">
                <a:pos x="T0" y="T1"/>
              </a:cxn>
              <a:cxn ang="T11">
                <a:pos x="T2" y="T3"/>
              </a:cxn>
              <a:cxn ang="T12">
                <a:pos x="T4" y="T5"/>
              </a:cxn>
              <a:cxn ang="T13">
                <a:pos x="T6" y="T7"/>
              </a:cxn>
              <a:cxn ang="T14">
                <a:pos x="T8" y="T9"/>
              </a:cxn>
            </a:cxnLst>
            <a:rect l="T15" t="T16" r="T17" b="T18"/>
            <a:pathLst>
              <a:path w="471" h="652">
                <a:moveTo>
                  <a:pt x="6" y="0"/>
                </a:moveTo>
                <a:lnTo>
                  <a:pt x="0" y="5"/>
                </a:lnTo>
                <a:lnTo>
                  <a:pt x="465" y="652"/>
                </a:lnTo>
                <a:lnTo>
                  <a:pt x="471" y="647"/>
                </a:lnTo>
                <a:lnTo>
                  <a:pt x="6" y="0"/>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88" name="Oval 280"/>
          <p:cNvSpPr>
            <a:spLocks noChangeArrowheads="1"/>
          </p:cNvSpPr>
          <p:nvPr/>
        </p:nvSpPr>
        <p:spPr bwMode="auto">
          <a:xfrm>
            <a:off x="2590800" y="4298950"/>
            <a:ext cx="25400" cy="269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89" name="Oval 281"/>
          <p:cNvSpPr>
            <a:spLocks noChangeArrowheads="1"/>
          </p:cNvSpPr>
          <p:nvPr/>
        </p:nvSpPr>
        <p:spPr bwMode="auto">
          <a:xfrm>
            <a:off x="2576513" y="4286250"/>
            <a:ext cx="53975"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90" name="Oval 282"/>
          <p:cNvSpPr>
            <a:spLocks noChangeArrowheads="1"/>
          </p:cNvSpPr>
          <p:nvPr/>
        </p:nvSpPr>
        <p:spPr bwMode="auto">
          <a:xfrm>
            <a:off x="2554288" y="4241800"/>
            <a:ext cx="26987" cy="26988"/>
          </a:xfrm>
          <a:prstGeom prst="ellipse">
            <a:avLst/>
          </a:pr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91" name="Oval 283"/>
          <p:cNvSpPr>
            <a:spLocks noChangeArrowheads="1"/>
          </p:cNvSpPr>
          <p:nvPr/>
        </p:nvSpPr>
        <p:spPr bwMode="auto">
          <a:xfrm>
            <a:off x="2540000" y="4229100"/>
            <a:ext cx="55563"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92" name="Freeform 284"/>
          <p:cNvSpPr>
            <a:spLocks/>
          </p:cNvSpPr>
          <p:nvPr/>
        </p:nvSpPr>
        <p:spPr bwMode="auto">
          <a:xfrm>
            <a:off x="1697038" y="3295650"/>
            <a:ext cx="603250" cy="449263"/>
          </a:xfrm>
          <a:custGeom>
            <a:avLst/>
            <a:gdLst>
              <a:gd name="T0" fmla="*/ 2147483647 w 338"/>
              <a:gd name="T1" fmla="*/ 0 h 283"/>
              <a:gd name="T2" fmla="*/ 0 w 338"/>
              <a:gd name="T3" fmla="*/ 2147483647 h 283"/>
              <a:gd name="T4" fmla="*/ 2147483647 w 338"/>
              <a:gd name="T5" fmla="*/ 2147483647 h 283"/>
              <a:gd name="T6" fmla="*/ 2147483647 w 338"/>
              <a:gd name="T7" fmla="*/ 2147483647 h 283"/>
              <a:gd name="T8" fmla="*/ 2147483647 w 338"/>
              <a:gd name="T9" fmla="*/ 0 h 283"/>
              <a:gd name="T10" fmla="*/ 0 60000 65536"/>
              <a:gd name="T11" fmla="*/ 0 60000 65536"/>
              <a:gd name="T12" fmla="*/ 0 60000 65536"/>
              <a:gd name="T13" fmla="*/ 0 60000 65536"/>
              <a:gd name="T14" fmla="*/ 0 60000 65536"/>
              <a:gd name="T15" fmla="*/ 0 w 338"/>
              <a:gd name="T16" fmla="*/ 0 h 283"/>
              <a:gd name="T17" fmla="*/ 338 w 338"/>
              <a:gd name="T18" fmla="*/ 283 h 283"/>
            </a:gdLst>
            <a:ahLst/>
            <a:cxnLst>
              <a:cxn ang="T10">
                <a:pos x="T0" y="T1"/>
              </a:cxn>
              <a:cxn ang="T11">
                <a:pos x="T2" y="T3"/>
              </a:cxn>
              <a:cxn ang="T12">
                <a:pos x="T4" y="T5"/>
              </a:cxn>
              <a:cxn ang="T13">
                <a:pos x="T6" y="T7"/>
              </a:cxn>
              <a:cxn ang="T14">
                <a:pos x="T8" y="T9"/>
              </a:cxn>
            </a:cxnLst>
            <a:rect l="T15" t="T16" r="T17" b="T18"/>
            <a:pathLst>
              <a:path w="338" h="283">
                <a:moveTo>
                  <a:pt x="5" y="0"/>
                </a:moveTo>
                <a:lnTo>
                  <a:pt x="0" y="6"/>
                </a:lnTo>
                <a:lnTo>
                  <a:pt x="333" y="283"/>
                </a:lnTo>
                <a:lnTo>
                  <a:pt x="338" y="277"/>
                </a:lnTo>
                <a:lnTo>
                  <a:pt x="5" y="0"/>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893" name="Group 285"/>
          <p:cNvGrpSpPr>
            <a:grpSpLocks/>
          </p:cNvGrpSpPr>
          <p:nvPr/>
        </p:nvGrpSpPr>
        <p:grpSpPr bwMode="auto">
          <a:xfrm>
            <a:off x="1589088" y="3103563"/>
            <a:ext cx="258762" cy="223837"/>
            <a:chOff x="897" y="2036"/>
            <a:chExt cx="145" cy="141"/>
          </a:xfrm>
        </p:grpSpPr>
        <p:sp>
          <p:nvSpPr>
            <p:cNvPr id="33324" name="Oval 286"/>
            <p:cNvSpPr>
              <a:spLocks noChangeArrowheads="1"/>
            </p:cNvSpPr>
            <p:nvPr/>
          </p:nvSpPr>
          <p:spPr bwMode="auto">
            <a:xfrm>
              <a:off x="905" y="2044"/>
              <a:ext cx="129" cy="125"/>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5" name="Oval 287"/>
            <p:cNvSpPr>
              <a:spLocks noChangeArrowheads="1"/>
            </p:cNvSpPr>
            <p:nvPr/>
          </p:nvSpPr>
          <p:spPr bwMode="auto">
            <a:xfrm>
              <a:off x="897" y="2036"/>
              <a:ext cx="145" cy="141"/>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326" name="Oval 288"/>
            <p:cNvSpPr>
              <a:spLocks noChangeArrowheads="1"/>
            </p:cNvSpPr>
            <p:nvPr/>
          </p:nvSpPr>
          <p:spPr bwMode="auto">
            <a:xfrm>
              <a:off x="921" y="2056"/>
              <a:ext cx="98" cy="99"/>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7" name="Oval 289"/>
            <p:cNvSpPr>
              <a:spLocks noChangeArrowheads="1"/>
            </p:cNvSpPr>
            <p:nvPr/>
          </p:nvSpPr>
          <p:spPr bwMode="auto">
            <a:xfrm>
              <a:off x="913" y="2048"/>
              <a:ext cx="114" cy="11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328" name="Oval 290"/>
            <p:cNvSpPr>
              <a:spLocks noChangeArrowheads="1"/>
            </p:cNvSpPr>
            <p:nvPr/>
          </p:nvSpPr>
          <p:spPr bwMode="auto">
            <a:xfrm>
              <a:off x="963" y="2097"/>
              <a:ext cx="15" cy="17"/>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9" name="Oval 291"/>
            <p:cNvSpPr>
              <a:spLocks noChangeArrowheads="1"/>
            </p:cNvSpPr>
            <p:nvPr/>
          </p:nvSpPr>
          <p:spPr bwMode="auto">
            <a:xfrm>
              <a:off x="955" y="2089"/>
              <a:ext cx="31" cy="3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94" name="Oval 292"/>
          <p:cNvSpPr>
            <a:spLocks noChangeArrowheads="1"/>
          </p:cNvSpPr>
          <p:nvPr/>
        </p:nvSpPr>
        <p:spPr bwMode="auto">
          <a:xfrm>
            <a:off x="3060700" y="4295775"/>
            <a:ext cx="63500" cy="57150"/>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95" name="Oval 293"/>
          <p:cNvSpPr>
            <a:spLocks noChangeArrowheads="1"/>
          </p:cNvSpPr>
          <p:nvPr/>
        </p:nvSpPr>
        <p:spPr bwMode="auto">
          <a:xfrm>
            <a:off x="3046413" y="4283075"/>
            <a:ext cx="92075" cy="82550"/>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96" name="Rectangle 294"/>
          <p:cNvSpPr>
            <a:spLocks noChangeArrowheads="1"/>
          </p:cNvSpPr>
          <p:nvPr/>
        </p:nvSpPr>
        <p:spPr bwMode="auto">
          <a:xfrm>
            <a:off x="2012950" y="4427538"/>
            <a:ext cx="117475"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97" name="Oval 295"/>
          <p:cNvSpPr>
            <a:spLocks noChangeArrowheads="1"/>
          </p:cNvSpPr>
          <p:nvPr/>
        </p:nvSpPr>
        <p:spPr bwMode="auto">
          <a:xfrm>
            <a:off x="2825750" y="3683000"/>
            <a:ext cx="85725" cy="825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98" name="Oval 296"/>
          <p:cNvSpPr>
            <a:spLocks noChangeArrowheads="1"/>
          </p:cNvSpPr>
          <p:nvPr/>
        </p:nvSpPr>
        <p:spPr bwMode="auto">
          <a:xfrm>
            <a:off x="2811463" y="3670300"/>
            <a:ext cx="114300" cy="1079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99" name="Rectangle 297"/>
          <p:cNvSpPr>
            <a:spLocks noChangeArrowheads="1"/>
          </p:cNvSpPr>
          <p:nvPr/>
        </p:nvSpPr>
        <p:spPr bwMode="auto">
          <a:xfrm>
            <a:off x="2395538" y="4421188"/>
            <a:ext cx="14287" cy="425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00" name="Rectangle 298"/>
          <p:cNvSpPr>
            <a:spLocks noChangeArrowheads="1"/>
          </p:cNvSpPr>
          <p:nvPr/>
        </p:nvSpPr>
        <p:spPr bwMode="auto">
          <a:xfrm>
            <a:off x="2416175" y="4843463"/>
            <a:ext cx="174625"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2901" name="Group 299"/>
          <p:cNvGrpSpPr>
            <a:grpSpLocks/>
          </p:cNvGrpSpPr>
          <p:nvPr/>
        </p:nvGrpSpPr>
        <p:grpSpPr bwMode="auto">
          <a:xfrm>
            <a:off x="2722563" y="2525713"/>
            <a:ext cx="1530350" cy="1365250"/>
            <a:chOff x="1531" y="1672"/>
            <a:chExt cx="857" cy="860"/>
          </a:xfrm>
        </p:grpSpPr>
        <p:grpSp>
          <p:nvGrpSpPr>
            <p:cNvPr id="33248" name="Group 300"/>
            <p:cNvGrpSpPr>
              <a:grpSpLocks/>
            </p:cNvGrpSpPr>
            <p:nvPr/>
          </p:nvGrpSpPr>
          <p:grpSpPr bwMode="auto">
            <a:xfrm>
              <a:off x="1536" y="1677"/>
              <a:ext cx="848" cy="851"/>
              <a:chOff x="1536" y="1677"/>
              <a:chExt cx="848" cy="851"/>
            </a:xfrm>
          </p:grpSpPr>
          <p:sp>
            <p:nvSpPr>
              <p:cNvPr id="33250" name="Oval 301"/>
              <p:cNvSpPr>
                <a:spLocks noChangeArrowheads="1"/>
              </p:cNvSpPr>
              <p:nvPr/>
            </p:nvSpPr>
            <p:spPr bwMode="auto">
              <a:xfrm>
                <a:off x="1536" y="1677"/>
                <a:ext cx="848" cy="8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1" name="Oval 302"/>
              <p:cNvSpPr>
                <a:spLocks noChangeArrowheads="1"/>
              </p:cNvSpPr>
              <p:nvPr/>
            </p:nvSpPr>
            <p:spPr bwMode="auto">
              <a:xfrm>
                <a:off x="1541" y="1682"/>
                <a:ext cx="837" cy="840"/>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2" name="Oval 303"/>
              <p:cNvSpPr>
                <a:spLocks noChangeArrowheads="1"/>
              </p:cNvSpPr>
              <p:nvPr/>
            </p:nvSpPr>
            <p:spPr bwMode="auto">
              <a:xfrm>
                <a:off x="1547" y="1688"/>
                <a:ext cx="825" cy="828"/>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3" name="Oval 304"/>
              <p:cNvSpPr>
                <a:spLocks noChangeArrowheads="1"/>
              </p:cNvSpPr>
              <p:nvPr/>
            </p:nvSpPr>
            <p:spPr bwMode="auto">
              <a:xfrm>
                <a:off x="1553" y="1694"/>
                <a:ext cx="813" cy="816"/>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4" name="Oval 305"/>
              <p:cNvSpPr>
                <a:spLocks noChangeArrowheads="1"/>
              </p:cNvSpPr>
              <p:nvPr/>
            </p:nvSpPr>
            <p:spPr bwMode="auto">
              <a:xfrm>
                <a:off x="1558" y="1700"/>
                <a:ext cx="802" cy="804"/>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5" name="Oval 306"/>
              <p:cNvSpPr>
                <a:spLocks noChangeArrowheads="1"/>
              </p:cNvSpPr>
              <p:nvPr/>
            </p:nvSpPr>
            <p:spPr bwMode="auto">
              <a:xfrm>
                <a:off x="1564" y="1705"/>
                <a:ext cx="791" cy="794"/>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6" name="Oval 307"/>
              <p:cNvSpPr>
                <a:spLocks noChangeArrowheads="1"/>
              </p:cNvSpPr>
              <p:nvPr/>
            </p:nvSpPr>
            <p:spPr bwMode="auto">
              <a:xfrm>
                <a:off x="1570" y="1711"/>
                <a:ext cx="779" cy="782"/>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7" name="Oval 308"/>
              <p:cNvSpPr>
                <a:spLocks noChangeArrowheads="1"/>
              </p:cNvSpPr>
              <p:nvPr/>
            </p:nvSpPr>
            <p:spPr bwMode="auto">
              <a:xfrm>
                <a:off x="1576" y="1717"/>
                <a:ext cx="767" cy="770"/>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8" name="Oval 309"/>
              <p:cNvSpPr>
                <a:spLocks noChangeArrowheads="1"/>
              </p:cNvSpPr>
              <p:nvPr/>
            </p:nvSpPr>
            <p:spPr bwMode="auto">
              <a:xfrm>
                <a:off x="1581" y="1723"/>
                <a:ext cx="756" cy="758"/>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59" name="Oval 310"/>
              <p:cNvSpPr>
                <a:spLocks noChangeArrowheads="1"/>
              </p:cNvSpPr>
              <p:nvPr/>
            </p:nvSpPr>
            <p:spPr bwMode="auto">
              <a:xfrm>
                <a:off x="1587" y="1728"/>
                <a:ext cx="745" cy="748"/>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0" name="Oval 311"/>
              <p:cNvSpPr>
                <a:spLocks noChangeArrowheads="1"/>
              </p:cNvSpPr>
              <p:nvPr/>
            </p:nvSpPr>
            <p:spPr bwMode="auto">
              <a:xfrm>
                <a:off x="1593" y="1734"/>
                <a:ext cx="733" cy="736"/>
              </a:xfrm>
              <a:prstGeom prst="ellipse">
                <a:avLst/>
              </a:prstGeom>
              <a:solidFill>
                <a:srgbClr val="F9F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1" name="Oval 312"/>
              <p:cNvSpPr>
                <a:spLocks noChangeArrowheads="1"/>
              </p:cNvSpPr>
              <p:nvPr/>
            </p:nvSpPr>
            <p:spPr bwMode="auto">
              <a:xfrm>
                <a:off x="1599" y="1740"/>
                <a:ext cx="721" cy="724"/>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2" name="Oval 313"/>
              <p:cNvSpPr>
                <a:spLocks noChangeArrowheads="1"/>
              </p:cNvSpPr>
              <p:nvPr/>
            </p:nvSpPr>
            <p:spPr bwMode="auto">
              <a:xfrm>
                <a:off x="1604" y="1746"/>
                <a:ext cx="710" cy="712"/>
              </a:xfrm>
              <a:prstGeom prst="ellipse">
                <a:avLst/>
              </a:prstGeom>
              <a:solidFill>
                <a:srgbClr val="F7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3" name="Oval 314"/>
              <p:cNvSpPr>
                <a:spLocks noChangeArrowheads="1"/>
              </p:cNvSpPr>
              <p:nvPr/>
            </p:nvSpPr>
            <p:spPr bwMode="auto">
              <a:xfrm>
                <a:off x="1610" y="1752"/>
                <a:ext cx="699" cy="700"/>
              </a:xfrm>
              <a:prstGeom prst="ellipse">
                <a:avLst/>
              </a:prstGeom>
              <a:solidFill>
                <a:srgbClr val="F6F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4" name="Oval 315"/>
              <p:cNvSpPr>
                <a:spLocks noChangeArrowheads="1"/>
              </p:cNvSpPr>
              <p:nvPr/>
            </p:nvSpPr>
            <p:spPr bwMode="auto">
              <a:xfrm>
                <a:off x="1616" y="1757"/>
                <a:ext cx="687" cy="690"/>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5" name="Oval 316"/>
              <p:cNvSpPr>
                <a:spLocks noChangeArrowheads="1"/>
              </p:cNvSpPr>
              <p:nvPr/>
            </p:nvSpPr>
            <p:spPr bwMode="auto">
              <a:xfrm>
                <a:off x="1622" y="1763"/>
                <a:ext cx="675" cy="678"/>
              </a:xfrm>
              <a:prstGeom prst="ellipse">
                <a:avLst/>
              </a:prstGeom>
              <a:solidFill>
                <a:srgbClr val="F4F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6" name="Oval 317"/>
              <p:cNvSpPr>
                <a:spLocks noChangeArrowheads="1"/>
              </p:cNvSpPr>
              <p:nvPr/>
            </p:nvSpPr>
            <p:spPr bwMode="auto">
              <a:xfrm>
                <a:off x="1627" y="1769"/>
                <a:ext cx="664" cy="666"/>
              </a:xfrm>
              <a:prstGeom prst="ellipse">
                <a:avLst/>
              </a:prstGeom>
              <a:solidFill>
                <a:srgbClr val="F2F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7" name="Oval 318"/>
              <p:cNvSpPr>
                <a:spLocks noChangeArrowheads="1"/>
              </p:cNvSpPr>
              <p:nvPr/>
            </p:nvSpPr>
            <p:spPr bwMode="auto">
              <a:xfrm>
                <a:off x="1633" y="1775"/>
                <a:ext cx="653" cy="654"/>
              </a:xfrm>
              <a:prstGeom prst="ellipse">
                <a:avLst/>
              </a:prstGeom>
              <a:solidFill>
                <a:srgbClr val="F1F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8" name="Oval 319"/>
              <p:cNvSpPr>
                <a:spLocks noChangeArrowheads="1"/>
              </p:cNvSpPr>
              <p:nvPr/>
            </p:nvSpPr>
            <p:spPr bwMode="auto">
              <a:xfrm>
                <a:off x="1639" y="1780"/>
                <a:ext cx="641" cy="644"/>
              </a:xfrm>
              <a:prstGeom prst="ellipse">
                <a:avLst/>
              </a:prstGeom>
              <a:solidFill>
                <a:srgbClr val="F0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69" name="Oval 320"/>
              <p:cNvSpPr>
                <a:spLocks noChangeArrowheads="1"/>
              </p:cNvSpPr>
              <p:nvPr/>
            </p:nvSpPr>
            <p:spPr bwMode="auto">
              <a:xfrm>
                <a:off x="1645" y="1786"/>
                <a:ext cx="630" cy="633"/>
              </a:xfrm>
              <a:prstGeom prst="ellipse">
                <a:avLst/>
              </a:prstGeom>
              <a:solidFill>
                <a:srgbClr val="EEE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0" name="Oval 321"/>
              <p:cNvSpPr>
                <a:spLocks noChangeArrowheads="1"/>
              </p:cNvSpPr>
              <p:nvPr/>
            </p:nvSpPr>
            <p:spPr bwMode="auto">
              <a:xfrm>
                <a:off x="1650" y="1792"/>
                <a:ext cx="619" cy="621"/>
              </a:xfrm>
              <a:prstGeom prst="ellipse">
                <a:avLst/>
              </a:prstGeom>
              <a:solidFill>
                <a:srgbClr val="EC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1" name="Oval 322"/>
              <p:cNvSpPr>
                <a:spLocks noChangeArrowheads="1"/>
              </p:cNvSpPr>
              <p:nvPr/>
            </p:nvSpPr>
            <p:spPr bwMode="auto">
              <a:xfrm>
                <a:off x="1656" y="1798"/>
                <a:ext cx="608" cy="609"/>
              </a:xfrm>
              <a:prstGeom prst="ellipse">
                <a:avLst/>
              </a:prstGeom>
              <a:solidFill>
                <a:srgbClr val="EBE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2" name="Oval 323"/>
              <p:cNvSpPr>
                <a:spLocks noChangeArrowheads="1"/>
              </p:cNvSpPr>
              <p:nvPr/>
            </p:nvSpPr>
            <p:spPr bwMode="auto">
              <a:xfrm>
                <a:off x="1662" y="1803"/>
                <a:ext cx="596" cy="599"/>
              </a:xfrm>
              <a:prstGeom prst="ellipse">
                <a:avLst/>
              </a:prstGeom>
              <a:solidFill>
                <a:srgbClr val="E9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3" name="Oval 324"/>
              <p:cNvSpPr>
                <a:spLocks noChangeArrowheads="1"/>
              </p:cNvSpPr>
              <p:nvPr/>
            </p:nvSpPr>
            <p:spPr bwMode="auto">
              <a:xfrm>
                <a:off x="1668" y="1809"/>
                <a:ext cx="584" cy="587"/>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4" name="Oval 325"/>
              <p:cNvSpPr>
                <a:spLocks noChangeArrowheads="1"/>
              </p:cNvSpPr>
              <p:nvPr/>
            </p:nvSpPr>
            <p:spPr bwMode="auto">
              <a:xfrm>
                <a:off x="1673" y="1815"/>
                <a:ext cx="573" cy="575"/>
              </a:xfrm>
              <a:prstGeom prst="ellipse">
                <a:avLst/>
              </a:pr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5" name="Oval 326"/>
              <p:cNvSpPr>
                <a:spLocks noChangeArrowheads="1"/>
              </p:cNvSpPr>
              <p:nvPr/>
            </p:nvSpPr>
            <p:spPr bwMode="auto">
              <a:xfrm>
                <a:off x="1679" y="1821"/>
                <a:ext cx="562" cy="563"/>
              </a:xfrm>
              <a:prstGeom prst="ellipse">
                <a:avLst/>
              </a:prstGeom>
              <a:solidFill>
                <a:srgbClr val="E3E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6" name="Oval 327"/>
              <p:cNvSpPr>
                <a:spLocks noChangeArrowheads="1"/>
              </p:cNvSpPr>
              <p:nvPr/>
            </p:nvSpPr>
            <p:spPr bwMode="auto">
              <a:xfrm>
                <a:off x="1685" y="1827"/>
                <a:ext cx="550" cy="551"/>
              </a:xfrm>
              <a:prstGeom prst="ellipse">
                <a:avLst/>
              </a:prstGeom>
              <a:solidFill>
                <a:srgbClr val="E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7" name="Oval 328"/>
              <p:cNvSpPr>
                <a:spLocks noChangeArrowheads="1"/>
              </p:cNvSpPr>
              <p:nvPr/>
            </p:nvSpPr>
            <p:spPr bwMode="auto">
              <a:xfrm>
                <a:off x="1691" y="1832"/>
                <a:ext cx="538" cy="541"/>
              </a:xfrm>
              <a:prstGeom prst="ellipse">
                <a:avLst/>
              </a:prstGeom>
              <a:solidFill>
                <a:srgbClr val="DED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8" name="Oval 329"/>
              <p:cNvSpPr>
                <a:spLocks noChangeArrowheads="1"/>
              </p:cNvSpPr>
              <p:nvPr/>
            </p:nvSpPr>
            <p:spPr bwMode="auto">
              <a:xfrm>
                <a:off x="1696" y="1838"/>
                <a:ext cx="527" cy="529"/>
              </a:xfrm>
              <a:prstGeom prst="ellipse">
                <a:avLst/>
              </a:prstGeom>
              <a:solidFill>
                <a:srgbClr val="DCD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79" name="Oval 330"/>
              <p:cNvSpPr>
                <a:spLocks noChangeArrowheads="1"/>
              </p:cNvSpPr>
              <p:nvPr/>
            </p:nvSpPr>
            <p:spPr bwMode="auto">
              <a:xfrm>
                <a:off x="1702" y="1844"/>
                <a:ext cx="516" cy="517"/>
              </a:xfrm>
              <a:prstGeom prst="ellipse">
                <a:avLst/>
              </a:prstGeom>
              <a:solidFill>
                <a:srgbClr val="D9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0" name="Oval 331"/>
              <p:cNvSpPr>
                <a:spLocks noChangeArrowheads="1"/>
              </p:cNvSpPr>
              <p:nvPr/>
            </p:nvSpPr>
            <p:spPr bwMode="auto">
              <a:xfrm>
                <a:off x="1708" y="1850"/>
                <a:ext cx="504" cy="505"/>
              </a:xfrm>
              <a:prstGeom prst="ellipse">
                <a:avLst/>
              </a:prstGeom>
              <a:solidFill>
                <a:srgbClr val="D7D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1" name="Oval 332"/>
              <p:cNvSpPr>
                <a:spLocks noChangeArrowheads="1"/>
              </p:cNvSpPr>
              <p:nvPr/>
            </p:nvSpPr>
            <p:spPr bwMode="auto">
              <a:xfrm>
                <a:off x="1714" y="1855"/>
                <a:ext cx="492" cy="495"/>
              </a:xfrm>
              <a:prstGeom prst="ellipse">
                <a:avLst/>
              </a:prstGeom>
              <a:solidFill>
                <a:srgbClr val="D3D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2" name="Oval 333"/>
              <p:cNvSpPr>
                <a:spLocks noChangeArrowheads="1"/>
              </p:cNvSpPr>
              <p:nvPr/>
            </p:nvSpPr>
            <p:spPr bwMode="auto">
              <a:xfrm>
                <a:off x="1719" y="1861"/>
                <a:ext cx="481" cy="483"/>
              </a:xfrm>
              <a:prstGeom prst="ellipse">
                <a:avLst/>
              </a:prstGeom>
              <a:solidFill>
                <a:srgbClr val="D1D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3" name="Oval 334"/>
              <p:cNvSpPr>
                <a:spLocks noChangeArrowheads="1"/>
              </p:cNvSpPr>
              <p:nvPr/>
            </p:nvSpPr>
            <p:spPr bwMode="auto">
              <a:xfrm>
                <a:off x="1725" y="1867"/>
                <a:ext cx="470" cy="471"/>
              </a:xfrm>
              <a:prstGeom prst="ellipse">
                <a:avLst/>
              </a:prstGeom>
              <a:solidFill>
                <a:srgbClr val="CEC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4" name="Oval 335"/>
              <p:cNvSpPr>
                <a:spLocks noChangeArrowheads="1"/>
              </p:cNvSpPr>
              <p:nvPr/>
            </p:nvSpPr>
            <p:spPr bwMode="auto">
              <a:xfrm>
                <a:off x="1731" y="1873"/>
                <a:ext cx="458" cy="459"/>
              </a:xfrm>
              <a:prstGeom prst="ellipse">
                <a:avLst/>
              </a:prstGeom>
              <a:solidFill>
                <a:srgbClr val="CBC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5" name="Oval 336"/>
              <p:cNvSpPr>
                <a:spLocks noChangeArrowheads="1"/>
              </p:cNvSpPr>
              <p:nvPr/>
            </p:nvSpPr>
            <p:spPr bwMode="auto">
              <a:xfrm>
                <a:off x="1737" y="1878"/>
                <a:ext cx="446" cy="449"/>
              </a:xfrm>
              <a:prstGeom prst="ellipse">
                <a:avLst/>
              </a:prstGeom>
              <a:solidFill>
                <a:srgbClr val="C8C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6" name="Oval 337"/>
              <p:cNvSpPr>
                <a:spLocks noChangeArrowheads="1"/>
              </p:cNvSpPr>
              <p:nvPr/>
            </p:nvSpPr>
            <p:spPr bwMode="auto">
              <a:xfrm>
                <a:off x="1742" y="1884"/>
                <a:ext cx="435" cy="437"/>
              </a:xfrm>
              <a:prstGeom prst="ellipse">
                <a:avLst/>
              </a:prstGeom>
              <a:solidFill>
                <a:srgbClr val="C5C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7" name="Oval 338"/>
              <p:cNvSpPr>
                <a:spLocks noChangeArrowheads="1"/>
              </p:cNvSpPr>
              <p:nvPr/>
            </p:nvSpPr>
            <p:spPr bwMode="auto">
              <a:xfrm>
                <a:off x="1748" y="1890"/>
                <a:ext cx="424" cy="425"/>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8" name="Oval 339"/>
              <p:cNvSpPr>
                <a:spLocks noChangeArrowheads="1"/>
              </p:cNvSpPr>
              <p:nvPr/>
            </p:nvSpPr>
            <p:spPr bwMode="auto">
              <a:xfrm>
                <a:off x="1754" y="1896"/>
                <a:ext cx="412" cy="413"/>
              </a:xfrm>
              <a:prstGeom prst="ellipse">
                <a:avLst/>
              </a:prstGeom>
              <a:solidFill>
                <a:srgbClr val="BEB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89" name="Oval 340"/>
              <p:cNvSpPr>
                <a:spLocks noChangeArrowheads="1"/>
              </p:cNvSpPr>
              <p:nvPr/>
            </p:nvSpPr>
            <p:spPr bwMode="auto">
              <a:xfrm>
                <a:off x="1759" y="1902"/>
                <a:ext cx="401" cy="401"/>
              </a:xfrm>
              <a:prstGeom prst="ellipse">
                <a:avLst/>
              </a:prstGeom>
              <a:solidFill>
                <a:srgbClr val="BCB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0" name="Oval 341"/>
              <p:cNvSpPr>
                <a:spLocks noChangeArrowheads="1"/>
              </p:cNvSpPr>
              <p:nvPr/>
            </p:nvSpPr>
            <p:spPr bwMode="auto">
              <a:xfrm>
                <a:off x="1765" y="1907"/>
                <a:ext cx="389" cy="391"/>
              </a:xfrm>
              <a:prstGeom prst="ellipse">
                <a:avLst/>
              </a:prstGeom>
              <a:solidFill>
                <a:srgbClr val="B8B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1" name="Oval 342"/>
              <p:cNvSpPr>
                <a:spLocks noChangeArrowheads="1"/>
              </p:cNvSpPr>
              <p:nvPr/>
            </p:nvSpPr>
            <p:spPr bwMode="auto">
              <a:xfrm>
                <a:off x="1771" y="1913"/>
                <a:ext cx="377" cy="379"/>
              </a:xfrm>
              <a:prstGeom prst="ellipse">
                <a:avLst/>
              </a:prstGeom>
              <a:solidFill>
                <a:srgbClr val="B5B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2" name="Oval 343"/>
              <p:cNvSpPr>
                <a:spLocks noChangeArrowheads="1"/>
              </p:cNvSpPr>
              <p:nvPr/>
            </p:nvSpPr>
            <p:spPr bwMode="auto">
              <a:xfrm>
                <a:off x="1777" y="1919"/>
                <a:ext cx="366" cy="367"/>
              </a:xfrm>
              <a:prstGeom prst="ellipse">
                <a:avLst/>
              </a:prstGeom>
              <a:solidFill>
                <a:srgbClr val="B1B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3" name="Oval 344"/>
              <p:cNvSpPr>
                <a:spLocks noChangeArrowheads="1"/>
              </p:cNvSpPr>
              <p:nvPr/>
            </p:nvSpPr>
            <p:spPr bwMode="auto">
              <a:xfrm>
                <a:off x="1782" y="1925"/>
                <a:ext cx="355" cy="355"/>
              </a:xfrm>
              <a:prstGeom prst="ellipse">
                <a:avLst/>
              </a:prstGeom>
              <a:solidFill>
                <a:srgbClr val="AEA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4" name="Oval 345"/>
              <p:cNvSpPr>
                <a:spLocks noChangeArrowheads="1"/>
              </p:cNvSpPr>
              <p:nvPr/>
            </p:nvSpPr>
            <p:spPr bwMode="auto">
              <a:xfrm>
                <a:off x="1788" y="1930"/>
                <a:ext cx="343" cy="345"/>
              </a:xfrm>
              <a:prstGeom prst="ellipse">
                <a:avLst/>
              </a:prstGeom>
              <a:solidFill>
                <a:srgbClr val="AAA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5" name="Oval 346"/>
              <p:cNvSpPr>
                <a:spLocks noChangeArrowheads="1"/>
              </p:cNvSpPr>
              <p:nvPr/>
            </p:nvSpPr>
            <p:spPr bwMode="auto">
              <a:xfrm>
                <a:off x="1794" y="1936"/>
                <a:ext cx="331" cy="333"/>
              </a:xfrm>
              <a:prstGeom prst="ellipse">
                <a:avLst/>
              </a:prstGeom>
              <a:solidFill>
                <a:srgbClr val="A7A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6" name="Oval 347"/>
              <p:cNvSpPr>
                <a:spLocks noChangeArrowheads="1"/>
              </p:cNvSpPr>
              <p:nvPr/>
            </p:nvSpPr>
            <p:spPr bwMode="auto">
              <a:xfrm>
                <a:off x="1800" y="1942"/>
                <a:ext cx="320" cy="321"/>
              </a:xfrm>
              <a:prstGeom prst="ellipse">
                <a:avLst/>
              </a:prstGeom>
              <a:solidFill>
                <a:srgbClr val="A3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7" name="Oval 348"/>
              <p:cNvSpPr>
                <a:spLocks noChangeArrowheads="1"/>
              </p:cNvSpPr>
              <p:nvPr/>
            </p:nvSpPr>
            <p:spPr bwMode="auto">
              <a:xfrm>
                <a:off x="1805" y="1948"/>
                <a:ext cx="309" cy="309"/>
              </a:xfrm>
              <a:prstGeom prst="ellipse">
                <a:avLst/>
              </a:prstGeom>
              <a:solidFill>
                <a:srgbClr val="A1A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8" name="Oval 349"/>
              <p:cNvSpPr>
                <a:spLocks noChangeArrowheads="1"/>
              </p:cNvSpPr>
              <p:nvPr/>
            </p:nvSpPr>
            <p:spPr bwMode="auto">
              <a:xfrm>
                <a:off x="1811" y="1953"/>
                <a:ext cx="297" cy="299"/>
              </a:xfrm>
              <a:prstGeom prst="ellipse">
                <a:avLst/>
              </a:prstGeom>
              <a:solidFill>
                <a:srgbClr val="9D9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99" name="Oval 350"/>
              <p:cNvSpPr>
                <a:spLocks noChangeArrowheads="1"/>
              </p:cNvSpPr>
              <p:nvPr/>
            </p:nvSpPr>
            <p:spPr bwMode="auto">
              <a:xfrm>
                <a:off x="1817" y="1959"/>
                <a:ext cx="285" cy="287"/>
              </a:xfrm>
              <a:prstGeom prst="ellipse">
                <a:avLst/>
              </a:prstGeom>
              <a:solidFill>
                <a:srgbClr val="9A9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0" name="Oval 351"/>
              <p:cNvSpPr>
                <a:spLocks noChangeArrowheads="1"/>
              </p:cNvSpPr>
              <p:nvPr/>
            </p:nvSpPr>
            <p:spPr bwMode="auto">
              <a:xfrm>
                <a:off x="1823" y="1965"/>
                <a:ext cx="274" cy="275"/>
              </a:xfrm>
              <a:prstGeom prst="ellipse">
                <a:avLst/>
              </a:prstGeom>
              <a:solidFill>
                <a:srgbClr val="979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1" name="Oval 352"/>
              <p:cNvSpPr>
                <a:spLocks noChangeArrowheads="1"/>
              </p:cNvSpPr>
              <p:nvPr/>
            </p:nvSpPr>
            <p:spPr bwMode="auto">
              <a:xfrm>
                <a:off x="1828" y="1971"/>
                <a:ext cx="263" cy="263"/>
              </a:xfrm>
              <a:prstGeom prst="ellipse">
                <a:avLst/>
              </a:prstGeom>
              <a:solidFill>
                <a:srgbClr val="939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2" name="Oval 353"/>
              <p:cNvSpPr>
                <a:spLocks noChangeArrowheads="1"/>
              </p:cNvSpPr>
              <p:nvPr/>
            </p:nvSpPr>
            <p:spPr bwMode="auto">
              <a:xfrm>
                <a:off x="1834" y="1977"/>
                <a:ext cx="251" cy="251"/>
              </a:xfrm>
              <a:prstGeom prst="ellipse">
                <a:avLst/>
              </a:prstGeom>
              <a:solidFill>
                <a:srgbClr val="919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3" name="Oval 354"/>
              <p:cNvSpPr>
                <a:spLocks noChangeArrowheads="1"/>
              </p:cNvSpPr>
              <p:nvPr/>
            </p:nvSpPr>
            <p:spPr bwMode="auto">
              <a:xfrm>
                <a:off x="1840" y="1982"/>
                <a:ext cx="239" cy="241"/>
              </a:xfrm>
              <a:prstGeom prst="ellipse">
                <a:avLst/>
              </a:prstGeom>
              <a:solidFill>
                <a:srgbClr val="8D8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4" name="Oval 355"/>
              <p:cNvSpPr>
                <a:spLocks noChangeArrowheads="1"/>
              </p:cNvSpPr>
              <p:nvPr/>
            </p:nvSpPr>
            <p:spPr bwMode="auto">
              <a:xfrm>
                <a:off x="1846" y="1988"/>
                <a:ext cx="228" cy="229"/>
              </a:xfrm>
              <a:prstGeom prst="ellipse">
                <a:avLst/>
              </a:prstGeom>
              <a:solidFill>
                <a:srgbClr val="8B8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5" name="Oval 356"/>
              <p:cNvSpPr>
                <a:spLocks noChangeArrowheads="1"/>
              </p:cNvSpPr>
              <p:nvPr/>
            </p:nvSpPr>
            <p:spPr bwMode="auto">
              <a:xfrm>
                <a:off x="1851" y="1994"/>
                <a:ext cx="217" cy="217"/>
              </a:xfrm>
              <a:prstGeom prst="ellipse">
                <a:avLst/>
              </a:prstGeom>
              <a:solidFill>
                <a:srgbClr val="878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6" name="Oval 357"/>
              <p:cNvSpPr>
                <a:spLocks noChangeArrowheads="1"/>
              </p:cNvSpPr>
              <p:nvPr/>
            </p:nvSpPr>
            <p:spPr bwMode="auto">
              <a:xfrm>
                <a:off x="1857" y="2000"/>
                <a:ext cx="206" cy="206"/>
              </a:xfrm>
              <a:prstGeom prst="ellipse">
                <a:avLst/>
              </a:prstGeom>
              <a:solidFill>
                <a:srgbClr val="858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7" name="Oval 358"/>
              <p:cNvSpPr>
                <a:spLocks noChangeArrowheads="1"/>
              </p:cNvSpPr>
              <p:nvPr/>
            </p:nvSpPr>
            <p:spPr bwMode="auto">
              <a:xfrm>
                <a:off x="1863" y="2005"/>
                <a:ext cx="194" cy="196"/>
              </a:xfrm>
              <a:prstGeom prst="ellipse">
                <a:avLst/>
              </a:prstGeom>
              <a:solidFill>
                <a:srgbClr val="828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8" name="Oval 359"/>
              <p:cNvSpPr>
                <a:spLocks noChangeArrowheads="1"/>
              </p:cNvSpPr>
              <p:nvPr/>
            </p:nvSpPr>
            <p:spPr bwMode="auto">
              <a:xfrm>
                <a:off x="1869" y="2011"/>
                <a:ext cx="183" cy="184"/>
              </a:xfrm>
              <a:prstGeom prst="ellipse">
                <a:avLst/>
              </a:prstGeom>
              <a:solidFill>
                <a:srgbClr val="808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09" name="Oval 360"/>
              <p:cNvSpPr>
                <a:spLocks noChangeArrowheads="1"/>
              </p:cNvSpPr>
              <p:nvPr/>
            </p:nvSpPr>
            <p:spPr bwMode="auto">
              <a:xfrm>
                <a:off x="1874" y="2017"/>
                <a:ext cx="172" cy="172"/>
              </a:xfrm>
              <a:prstGeom prst="ellipse">
                <a:avLst/>
              </a:prstGeom>
              <a:solidFill>
                <a:srgbClr val="7D7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0" name="Oval 361"/>
              <p:cNvSpPr>
                <a:spLocks noChangeArrowheads="1"/>
              </p:cNvSpPr>
              <p:nvPr/>
            </p:nvSpPr>
            <p:spPr bwMode="auto">
              <a:xfrm>
                <a:off x="1880" y="2023"/>
                <a:ext cx="160" cy="160"/>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1" name="Oval 362"/>
              <p:cNvSpPr>
                <a:spLocks noChangeArrowheads="1"/>
              </p:cNvSpPr>
              <p:nvPr/>
            </p:nvSpPr>
            <p:spPr bwMode="auto">
              <a:xfrm>
                <a:off x="1886" y="2028"/>
                <a:ext cx="148" cy="150"/>
              </a:xfrm>
              <a:prstGeom prst="ellipse">
                <a:avLst/>
              </a:prstGeom>
              <a:solidFill>
                <a:srgbClr val="787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2" name="Oval 363"/>
              <p:cNvSpPr>
                <a:spLocks noChangeArrowheads="1"/>
              </p:cNvSpPr>
              <p:nvPr/>
            </p:nvSpPr>
            <p:spPr bwMode="auto">
              <a:xfrm>
                <a:off x="1892" y="2034"/>
                <a:ext cx="137" cy="138"/>
              </a:xfrm>
              <a:prstGeom prst="ellipse">
                <a:avLst/>
              </a:prstGeom>
              <a:solidFill>
                <a:srgbClr val="767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3" name="Oval 364"/>
              <p:cNvSpPr>
                <a:spLocks noChangeArrowheads="1"/>
              </p:cNvSpPr>
              <p:nvPr/>
            </p:nvSpPr>
            <p:spPr bwMode="auto">
              <a:xfrm>
                <a:off x="1897" y="2040"/>
                <a:ext cx="126" cy="126"/>
              </a:xfrm>
              <a:prstGeom prst="ellipse">
                <a:avLst/>
              </a:prstGeom>
              <a:solidFill>
                <a:srgbClr val="757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4" name="Oval 365"/>
              <p:cNvSpPr>
                <a:spLocks noChangeArrowheads="1"/>
              </p:cNvSpPr>
              <p:nvPr/>
            </p:nvSpPr>
            <p:spPr bwMode="auto">
              <a:xfrm>
                <a:off x="1903" y="2046"/>
                <a:ext cx="114" cy="114"/>
              </a:xfrm>
              <a:prstGeom prst="ellipse">
                <a:avLst/>
              </a:prstGeom>
              <a:solidFill>
                <a:srgbClr val="727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5" name="Oval 366"/>
              <p:cNvSpPr>
                <a:spLocks noChangeArrowheads="1"/>
              </p:cNvSpPr>
              <p:nvPr/>
            </p:nvSpPr>
            <p:spPr bwMode="auto">
              <a:xfrm>
                <a:off x="1909" y="2052"/>
                <a:ext cx="102" cy="102"/>
              </a:xfrm>
              <a:prstGeom prst="ellipse">
                <a:avLst/>
              </a:prstGeom>
              <a:solidFill>
                <a:srgbClr val="717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6" name="Oval 367"/>
              <p:cNvSpPr>
                <a:spLocks noChangeArrowheads="1"/>
              </p:cNvSpPr>
              <p:nvPr/>
            </p:nvSpPr>
            <p:spPr bwMode="auto">
              <a:xfrm>
                <a:off x="1915" y="2057"/>
                <a:ext cx="91" cy="92"/>
              </a:xfrm>
              <a:prstGeom prst="ellipse">
                <a:avLst/>
              </a:prstGeom>
              <a:solidFill>
                <a:srgbClr val="6F6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7" name="Oval 368"/>
              <p:cNvSpPr>
                <a:spLocks noChangeArrowheads="1"/>
              </p:cNvSpPr>
              <p:nvPr/>
            </p:nvSpPr>
            <p:spPr bwMode="auto">
              <a:xfrm>
                <a:off x="1920" y="2063"/>
                <a:ext cx="80" cy="80"/>
              </a:xfrm>
              <a:prstGeom prst="ellipse">
                <a:avLst/>
              </a:prstGeom>
              <a:solidFill>
                <a:srgbClr val="6D6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8" name="Oval 369"/>
              <p:cNvSpPr>
                <a:spLocks noChangeArrowheads="1"/>
              </p:cNvSpPr>
              <p:nvPr/>
            </p:nvSpPr>
            <p:spPr bwMode="auto">
              <a:xfrm>
                <a:off x="1926" y="2069"/>
                <a:ext cx="68" cy="68"/>
              </a:xfrm>
              <a:prstGeom prst="ellipse">
                <a:avLst/>
              </a:prstGeom>
              <a:solidFill>
                <a:srgbClr val="6C6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19" name="Oval 370"/>
              <p:cNvSpPr>
                <a:spLocks noChangeArrowheads="1"/>
              </p:cNvSpPr>
              <p:nvPr/>
            </p:nvSpPr>
            <p:spPr bwMode="auto">
              <a:xfrm>
                <a:off x="1932" y="2075"/>
                <a:ext cx="56" cy="56"/>
              </a:xfrm>
              <a:prstGeom prst="ellipse">
                <a:avLst/>
              </a:prstGeom>
              <a:solidFill>
                <a:srgbClr val="6B6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0" name="Oval 371"/>
              <p:cNvSpPr>
                <a:spLocks noChangeArrowheads="1"/>
              </p:cNvSpPr>
              <p:nvPr/>
            </p:nvSpPr>
            <p:spPr bwMode="auto">
              <a:xfrm>
                <a:off x="1938" y="2080"/>
                <a:ext cx="45" cy="46"/>
              </a:xfrm>
              <a:prstGeom prst="ellipse">
                <a:avLst/>
              </a:prstGeom>
              <a:solidFill>
                <a:srgbClr val="696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1" name="Oval 372"/>
              <p:cNvSpPr>
                <a:spLocks noChangeArrowheads="1"/>
              </p:cNvSpPr>
              <p:nvPr/>
            </p:nvSpPr>
            <p:spPr bwMode="auto">
              <a:xfrm>
                <a:off x="1943" y="2086"/>
                <a:ext cx="34" cy="34"/>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2" name="Oval 373"/>
              <p:cNvSpPr>
                <a:spLocks noChangeArrowheads="1"/>
              </p:cNvSpPr>
              <p:nvPr/>
            </p:nvSpPr>
            <p:spPr bwMode="auto">
              <a:xfrm>
                <a:off x="1949" y="2092"/>
                <a:ext cx="22" cy="22"/>
              </a:xfrm>
              <a:prstGeom prst="ellipse">
                <a:avLst/>
              </a:prstGeom>
              <a:solidFill>
                <a:srgbClr val="676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23" name="Oval 374"/>
              <p:cNvSpPr>
                <a:spLocks noChangeArrowheads="1"/>
              </p:cNvSpPr>
              <p:nvPr/>
            </p:nvSpPr>
            <p:spPr bwMode="auto">
              <a:xfrm>
                <a:off x="1955" y="2098"/>
                <a:ext cx="10" cy="10"/>
              </a:xfrm>
              <a:prstGeom prst="ellipse">
                <a:avLst/>
              </a:pr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249" name="Oval 375"/>
            <p:cNvSpPr>
              <a:spLocks noChangeArrowheads="1"/>
            </p:cNvSpPr>
            <p:nvPr/>
          </p:nvSpPr>
          <p:spPr bwMode="auto">
            <a:xfrm>
              <a:off x="1531" y="1672"/>
              <a:ext cx="857" cy="86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02" name="Freeform 376"/>
          <p:cNvSpPr>
            <a:spLocks/>
          </p:cNvSpPr>
          <p:nvPr/>
        </p:nvSpPr>
        <p:spPr bwMode="auto">
          <a:xfrm>
            <a:off x="2922588" y="3281363"/>
            <a:ext cx="574675" cy="444500"/>
          </a:xfrm>
          <a:custGeom>
            <a:avLst/>
            <a:gdLst>
              <a:gd name="T0" fmla="*/ 2147483647 w 322"/>
              <a:gd name="T1" fmla="*/ 2147483647 h 280"/>
              <a:gd name="T2" fmla="*/ 2147483647 w 322"/>
              <a:gd name="T3" fmla="*/ 0 h 280"/>
              <a:gd name="T4" fmla="*/ 0 w 322"/>
              <a:gd name="T5" fmla="*/ 2147483647 h 280"/>
              <a:gd name="T6" fmla="*/ 2147483647 w 322"/>
              <a:gd name="T7" fmla="*/ 2147483647 h 280"/>
              <a:gd name="T8" fmla="*/ 2147483647 w 322"/>
              <a:gd name="T9" fmla="*/ 2147483647 h 280"/>
              <a:gd name="T10" fmla="*/ 0 60000 65536"/>
              <a:gd name="T11" fmla="*/ 0 60000 65536"/>
              <a:gd name="T12" fmla="*/ 0 60000 65536"/>
              <a:gd name="T13" fmla="*/ 0 60000 65536"/>
              <a:gd name="T14" fmla="*/ 0 60000 65536"/>
              <a:gd name="T15" fmla="*/ 0 w 322"/>
              <a:gd name="T16" fmla="*/ 0 h 280"/>
              <a:gd name="T17" fmla="*/ 322 w 322"/>
              <a:gd name="T18" fmla="*/ 280 h 280"/>
            </a:gdLst>
            <a:ahLst/>
            <a:cxnLst>
              <a:cxn ang="T10">
                <a:pos x="T0" y="T1"/>
              </a:cxn>
              <a:cxn ang="T11">
                <a:pos x="T2" y="T3"/>
              </a:cxn>
              <a:cxn ang="T12">
                <a:pos x="T4" y="T5"/>
              </a:cxn>
              <a:cxn ang="T13">
                <a:pos x="T6" y="T7"/>
              </a:cxn>
              <a:cxn ang="T14">
                <a:pos x="T8" y="T9"/>
              </a:cxn>
            </a:cxnLst>
            <a:rect l="T15" t="T16" r="T17" b="T18"/>
            <a:pathLst>
              <a:path w="322" h="280">
                <a:moveTo>
                  <a:pt x="322" y="6"/>
                </a:moveTo>
                <a:lnTo>
                  <a:pt x="317" y="0"/>
                </a:lnTo>
                <a:lnTo>
                  <a:pt x="0" y="274"/>
                </a:lnTo>
                <a:lnTo>
                  <a:pt x="5" y="280"/>
                </a:lnTo>
                <a:lnTo>
                  <a:pt x="322" y="6"/>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03" name="Oval 377"/>
          <p:cNvSpPr>
            <a:spLocks noChangeArrowheads="1"/>
          </p:cNvSpPr>
          <p:nvPr/>
        </p:nvSpPr>
        <p:spPr bwMode="auto">
          <a:xfrm>
            <a:off x="3095625" y="2643188"/>
            <a:ext cx="26988" cy="2698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04" name="Oval 378"/>
          <p:cNvSpPr>
            <a:spLocks noChangeArrowheads="1"/>
          </p:cNvSpPr>
          <p:nvPr/>
        </p:nvSpPr>
        <p:spPr bwMode="auto">
          <a:xfrm>
            <a:off x="3081338" y="2630488"/>
            <a:ext cx="55562"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05" name="Oval 379"/>
          <p:cNvSpPr>
            <a:spLocks noChangeArrowheads="1"/>
          </p:cNvSpPr>
          <p:nvPr/>
        </p:nvSpPr>
        <p:spPr bwMode="auto">
          <a:xfrm>
            <a:off x="2305050" y="3689350"/>
            <a:ext cx="88900" cy="825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06" name="Oval 380"/>
          <p:cNvSpPr>
            <a:spLocks noChangeArrowheads="1"/>
          </p:cNvSpPr>
          <p:nvPr/>
        </p:nvSpPr>
        <p:spPr bwMode="auto">
          <a:xfrm>
            <a:off x="2290763" y="3676650"/>
            <a:ext cx="117475" cy="1079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07" name="Freeform 381"/>
          <p:cNvSpPr>
            <a:spLocks/>
          </p:cNvSpPr>
          <p:nvPr/>
        </p:nvSpPr>
        <p:spPr bwMode="auto">
          <a:xfrm>
            <a:off x="2643188" y="3211513"/>
            <a:ext cx="855662" cy="1035050"/>
          </a:xfrm>
          <a:custGeom>
            <a:avLst/>
            <a:gdLst>
              <a:gd name="T0" fmla="*/ 2147483647 w 479"/>
              <a:gd name="T1" fmla="*/ 2147483647 h 652"/>
              <a:gd name="T2" fmla="*/ 2147483647 w 479"/>
              <a:gd name="T3" fmla="*/ 0 h 652"/>
              <a:gd name="T4" fmla="*/ 0 w 479"/>
              <a:gd name="T5" fmla="*/ 2147483647 h 652"/>
              <a:gd name="T6" fmla="*/ 2147483647 w 479"/>
              <a:gd name="T7" fmla="*/ 2147483647 h 652"/>
              <a:gd name="T8" fmla="*/ 2147483647 w 479"/>
              <a:gd name="T9" fmla="*/ 2147483647 h 652"/>
              <a:gd name="T10" fmla="*/ 0 60000 65536"/>
              <a:gd name="T11" fmla="*/ 0 60000 65536"/>
              <a:gd name="T12" fmla="*/ 0 60000 65536"/>
              <a:gd name="T13" fmla="*/ 0 60000 65536"/>
              <a:gd name="T14" fmla="*/ 0 60000 65536"/>
              <a:gd name="T15" fmla="*/ 0 w 479"/>
              <a:gd name="T16" fmla="*/ 0 h 652"/>
              <a:gd name="T17" fmla="*/ 479 w 479"/>
              <a:gd name="T18" fmla="*/ 652 h 652"/>
            </a:gdLst>
            <a:ahLst/>
            <a:cxnLst>
              <a:cxn ang="T10">
                <a:pos x="T0" y="T1"/>
              </a:cxn>
              <a:cxn ang="T11">
                <a:pos x="T2" y="T3"/>
              </a:cxn>
              <a:cxn ang="T12">
                <a:pos x="T4" y="T5"/>
              </a:cxn>
              <a:cxn ang="T13">
                <a:pos x="T6" y="T7"/>
              </a:cxn>
              <a:cxn ang="T14">
                <a:pos x="T8" y="T9"/>
              </a:cxn>
            </a:cxnLst>
            <a:rect l="T15" t="T16" r="T17" b="T18"/>
            <a:pathLst>
              <a:path w="479" h="652">
                <a:moveTo>
                  <a:pt x="479" y="5"/>
                </a:moveTo>
                <a:lnTo>
                  <a:pt x="473" y="0"/>
                </a:lnTo>
                <a:lnTo>
                  <a:pt x="0" y="647"/>
                </a:lnTo>
                <a:lnTo>
                  <a:pt x="6" y="652"/>
                </a:lnTo>
                <a:lnTo>
                  <a:pt x="479" y="5"/>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08" name="Oval 382"/>
          <p:cNvSpPr>
            <a:spLocks noChangeArrowheads="1"/>
          </p:cNvSpPr>
          <p:nvPr/>
        </p:nvSpPr>
        <p:spPr bwMode="auto">
          <a:xfrm>
            <a:off x="2638425" y="4241800"/>
            <a:ext cx="26988" cy="26988"/>
          </a:xfrm>
          <a:prstGeom prst="ellipse">
            <a:avLst/>
          </a:pr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09" name="Oval 383"/>
          <p:cNvSpPr>
            <a:spLocks noChangeArrowheads="1"/>
          </p:cNvSpPr>
          <p:nvPr/>
        </p:nvSpPr>
        <p:spPr bwMode="auto">
          <a:xfrm>
            <a:off x="2624138" y="4229100"/>
            <a:ext cx="55562"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910" name="Group 384"/>
          <p:cNvGrpSpPr>
            <a:grpSpLocks/>
          </p:cNvGrpSpPr>
          <p:nvPr/>
        </p:nvGrpSpPr>
        <p:grpSpPr bwMode="auto">
          <a:xfrm>
            <a:off x="3357563" y="3097213"/>
            <a:ext cx="257175" cy="223837"/>
            <a:chOff x="1887" y="2032"/>
            <a:chExt cx="144" cy="141"/>
          </a:xfrm>
        </p:grpSpPr>
        <p:sp>
          <p:nvSpPr>
            <p:cNvPr id="33242" name="Oval 385"/>
            <p:cNvSpPr>
              <a:spLocks noChangeArrowheads="1"/>
            </p:cNvSpPr>
            <p:nvPr/>
          </p:nvSpPr>
          <p:spPr bwMode="auto">
            <a:xfrm>
              <a:off x="1895" y="2040"/>
              <a:ext cx="128" cy="125"/>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43" name="Oval 386"/>
            <p:cNvSpPr>
              <a:spLocks noChangeArrowheads="1"/>
            </p:cNvSpPr>
            <p:nvPr/>
          </p:nvSpPr>
          <p:spPr bwMode="auto">
            <a:xfrm>
              <a:off x="1887" y="2032"/>
              <a:ext cx="144" cy="141"/>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244" name="Oval 387"/>
            <p:cNvSpPr>
              <a:spLocks noChangeArrowheads="1"/>
            </p:cNvSpPr>
            <p:nvPr/>
          </p:nvSpPr>
          <p:spPr bwMode="auto">
            <a:xfrm>
              <a:off x="1910" y="2052"/>
              <a:ext cx="99" cy="99"/>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45" name="Oval 388"/>
            <p:cNvSpPr>
              <a:spLocks noChangeArrowheads="1"/>
            </p:cNvSpPr>
            <p:nvPr/>
          </p:nvSpPr>
          <p:spPr bwMode="auto">
            <a:xfrm>
              <a:off x="1902" y="2044"/>
              <a:ext cx="115" cy="11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246" name="Oval 389"/>
            <p:cNvSpPr>
              <a:spLocks noChangeArrowheads="1"/>
            </p:cNvSpPr>
            <p:nvPr/>
          </p:nvSpPr>
          <p:spPr bwMode="auto">
            <a:xfrm>
              <a:off x="1952" y="2093"/>
              <a:ext cx="15" cy="1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47" name="Oval 390"/>
            <p:cNvSpPr>
              <a:spLocks noChangeArrowheads="1"/>
            </p:cNvSpPr>
            <p:nvPr/>
          </p:nvSpPr>
          <p:spPr bwMode="auto">
            <a:xfrm>
              <a:off x="1944" y="2085"/>
              <a:ext cx="31" cy="34"/>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2911" name="Group 391"/>
          <p:cNvGrpSpPr>
            <a:grpSpLocks/>
          </p:cNvGrpSpPr>
          <p:nvPr/>
        </p:nvGrpSpPr>
        <p:grpSpPr bwMode="auto">
          <a:xfrm>
            <a:off x="2501900" y="4457700"/>
            <a:ext cx="214313" cy="273050"/>
            <a:chOff x="1408" y="2889"/>
            <a:chExt cx="120" cy="172"/>
          </a:xfrm>
        </p:grpSpPr>
        <p:sp>
          <p:nvSpPr>
            <p:cNvPr id="33240" name="Rectangle 392"/>
            <p:cNvSpPr>
              <a:spLocks noChangeArrowheads="1"/>
            </p:cNvSpPr>
            <p:nvPr/>
          </p:nvSpPr>
          <p:spPr bwMode="auto">
            <a:xfrm>
              <a:off x="1412" y="2893"/>
              <a:ext cx="112" cy="164"/>
            </a:xfrm>
            <a:prstGeom prst="rect">
              <a:avLst/>
            </a:prstGeom>
            <a:blipFill dpi="0" rotWithShape="0">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41" name="Rectangle 393"/>
            <p:cNvSpPr>
              <a:spLocks noChangeArrowheads="1"/>
            </p:cNvSpPr>
            <p:nvPr/>
          </p:nvSpPr>
          <p:spPr bwMode="auto">
            <a:xfrm>
              <a:off x="1408" y="2889"/>
              <a:ext cx="120" cy="17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12" name="Oval 394"/>
          <p:cNvSpPr>
            <a:spLocks noChangeArrowheads="1"/>
          </p:cNvSpPr>
          <p:nvPr/>
        </p:nvSpPr>
        <p:spPr bwMode="auto">
          <a:xfrm>
            <a:off x="3181350" y="4295775"/>
            <a:ext cx="61913" cy="57150"/>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13" name="Oval 395"/>
          <p:cNvSpPr>
            <a:spLocks noChangeArrowheads="1"/>
          </p:cNvSpPr>
          <p:nvPr/>
        </p:nvSpPr>
        <p:spPr bwMode="auto">
          <a:xfrm>
            <a:off x="3167063" y="4283075"/>
            <a:ext cx="90487" cy="82550"/>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14" name="Rectangle 396"/>
          <p:cNvSpPr>
            <a:spLocks noChangeArrowheads="1"/>
          </p:cNvSpPr>
          <p:nvPr/>
        </p:nvSpPr>
        <p:spPr bwMode="auto">
          <a:xfrm>
            <a:off x="3201988" y="4195763"/>
            <a:ext cx="14287" cy="8731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15" name="Freeform 397"/>
          <p:cNvSpPr>
            <a:spLocks/>
          </p:cNvSpPr>
          <p:nvPr/>
        </p:nvSpPr>
        <p:spPr bwMode="auto">
          <a:xfrm>
            <a:off x="3081338" y="4192588"/>
            <a:ext cx="15875" cy="90487"/>
          </a:xfrm>
          <a:custGeom>
            <a:avLst/>
            <a:gdLst>
              <a:gd name="T0" fmla="*/ 2147483647 w 9"/>
              <a:gd name="T1" fmla="*/ 2147483647 h 57"/>
              <a:gd name="T2" fmla="*/ 2147483647 w 9"/>
              <a:gd name="T3" fmla="*/ 2147483647 h 57"/>
              <a:gd name="T4" fmla="*/ 2147483647 w 9"/>
              <a:gd name="T5" fmla="*/ 0 h 57"/>
              <a:gd name="T6" fmla="*/ 0 w 9"/>
              <a:gd name="T7" fmla="*/ 0 h 57"/>
              <a:gd name="T8" fmla="*/ 2147483647 w 9"/>
              <a:gd name="T9" fmla="*/ 2147483647 h 57"/>
              <a:gd name="T10" fmla="*/ 0 60000 65536"/>
              <a:gd name="T11" fmla="*/ 0 60000 65536"/>
              <a:gd name="T12" fmla="*/ 0 60000 65536"/>
              <a:gd name="T13" fmla="*/ 0 60000 65536"/>
              <a:gd name="T14" fmla="*/ 0 60000 65536"/>
              <a:gd name="T15" fmla="*/ 0 w 9"/>
              <a:gd name="T16" fmla="*/ 0 h 57"/>
              <a:gd name="T17" fmla="*/ 9 w 9"/>
              <a:gd name="T18" fmla="*/ 57 h 57"/>
            </a:gdLst>
            <a:ahLst/>
            <a:cxnLst>
              <a:cxn ang="T10">
                <a:pos x="T0" y="T1"/>
              </a:cxn>
              <a:cxn ang="T11">
                <a:pos x="T2" y="T3"/>
              </a:cxn>
              <a:cxn ang="T12">
                <a:pos x="T4" y="T5"/>
              </a:cxn>
              <a:cxn ang="T13">
                <a:pos x="T6" y="T7"/>
              </a:cxn>
              <a:cxn ang="T14">
                <a:pos x="T8" y="T9"/>
              </a:cxn>
            </a:cxnLst>
            <a:rect l="T15" t="T16" r="T17" b="T18"/>
            <a:pathLst>
              <a:path w="9" h="57">
                <a:moveTo>
                  <a:pt x="1" y="57"/>
                </a:moveTo>
                <a:lnTo>
                  <a:pt x="9" y="57"/>
                </a:lnTo>
                <a:lnTo>
                  <a:pt x="8" y="0"/>
                </a:lnTo>
                <a:lnTo>
                  <a:pt x="0" y="0"/>
                </a:lnTo>
                <a:lnTo>
                  <a:pt x="1" y="57"/>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16" name="Freeform 398"/>
          <p:cNvSpPr>
            <a:spLocks/>
          </p:cNvSpPr>
          <p:nvPr/>
        </p:nvSpPr>
        <p:spPr bwMode="auto">
          <a:xfrm>
            <a:off x="2695575" y="2649538"/>
            <a:ext cx="430213" cy="14287"/>
          </a:xfrm>
          <a:custGeom>
            <a:avLst/>
            <a:gdLst>
              <a:gd name="T0" fmla="*/ 2147483647 w 241"/>
              <a:gd name="T1" fmla="*/ 2147483647 h 9"/>
              <a:gd name="T2" fmla="*/ 2147483647 w 241"/>
              <a:gd name="T3" fmla="*/ 0 h 9"/>
              <a:gd name="T4" fmla="*/ 0 w 241"/>
              <a:gd name="T5" fmla="*/ 2147483647 h 9"/>
              <a:gd name="T6" fmla="*/ 0 w 241"/>
              <a:gd name="T7" fmla="*/ 2147483647 h 9"/>
              <a:gd name="T8" fmla="*/ 2147483647 w 241"/>
              <a:gd name="T9" fmla="*/ 2147483647 h 9"/>
              <a:gd name="T10" fmla="*/ 0 60000 65536"/>
              <a:gd name="T11" fmla="*/ 0 60000 65536"/>
              <a:gd name="T12" fmla="*/ 0 60000 65536"/>
              <a:gd name="T13" fmla="*/ 0 60000 65536"/>
              <a:gd name="T14" fmla="*/ 0 60000 65536"/>
              <a:gd name="T15" fmla="*/ 0 w 241"/>
              <a:gd name="T16" fmla="*/ 0 h 9"/>
              <a:gd name="T17" fmla="*/ 241 w 241"/>
              <a:gd name="T18" fmla="*/ 9 h 9"/>
            </a:gdLst>
            <a:ahLst/>
            <a:cxnLst>
              <a:cxn ang="T10">
                <a:pos x="T0" y="T1"/>
              </a:cxn>
              <a:cxn ang="T11">
                <a:pos x="T2" y="T3"/>
              </a:cxn>
              <a:cxn ang="T12">
                <a:pos x="T4" y="T5"/>
              </a:cxn>
              <a:cxn ang="T13">
                <a:pos x="T6" y="T7"/>
              </a:cxn>
              <a:cxn ang="T14">
                <a:pos x="T8" y="T9"/>
              </a:cxn>
            </a:cxnLst>
            <a:rect l="T15" t="T16" r="T17" b="T18"/>
            <a:pathLst>
              <a:path w="241" h="9">
                <a:moveTo>
                  <a:pt x="241" y="8"/>
                </a:moveTo>
                <a:lnTo>
                  <a:pt x="241" y="0"/>
                </a:lnTo>
                <a:lnTo>
                  <a:pt x="0" y="1"/>
                </a:lnTo>
                <a:lnTo>
                  <a:pt x="0" y="9"/>
                </a:lnTo>
                <a:lnTo>
                  <a:pt x="241" y="8"/>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17" name="Oval 399"/>
          <p:cNvSpPr>
            <a:spLocks noChangeArrowheads="1"/>
          </p:cNvSpPr>
          <p:nvPr/>
        </p:nvSpPr>
        <p:spPr bwMode="auto">
          <a:xfrm>
            <a:off x="1838325" y="4910138"/>
            <a:ext cx="647700" cy="57150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18" name="Oval 400"/>
          <p:cNvSpPr>
            <a:spLocks noChangeArrowheads="1"/>
          </p:cNvSpPr>
          <p:nvPr/>
        </p:nvSpPr>
        <p:spPr bwMode="auto">
          <a:xfrm>
            <a:off x="1824038" y="4897438"/>
            <a:ext cx="676275" cy="5969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19" name="Oval 401"/>
          <p:cNvSpPr>
            <a:spLocks noChangeArrowheads="1"/>
          </p:cNvSpPr>
          <p:nvPr/>
        </p:nvSpPr>
        <p:spPr bwMode="auto">
          <a:xfrm>
            <a:off x="2097088" y="4297363"/>
            <a:ext cx="63500" cy="5873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20" name="Oval 402"/>
          <p:cNvSpPr>
            <a:spLocks noChangeArrowheads="1"/>
          </p:cNvSpPr>
          <p:nvPr/>
        </p:nvSpPr>
        <p:spPr bwMode="auto">
          <a:xfrm>
            <a:off x="2082800" y="4284663"/>
            <a:ext cx="92075" cy="84137"/>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921" name="Group 403"/>
          <p:cNvGrpSpPr>
            <a:grpSpLocks/>
          </p:cNvGrpSpPr>
          <p:nvPr/>
        </p:nvGrpSpPr>
        <p:grpSpPr bwMode="auto">
          <a:xfrm>
            <a:off x="1873250" y="4941888"/>
            <a:ext cx="571500" cy="501650"/>
            <a:chOff x="1056" y="3194"/>
            <a:chExt cx="320" cy="316"/>
          </a:xfrm>
        </p:grpSpPr>
        <p:sp>
          <p:nvSpPr>
            <p:cNvPr id="33238" name="Oval 404"/>
            <p:cNvSpPr>
              <a:spLocks noChangeArrowheads="1"/>
            </p:cNvSpPr>
            <p:nvPr/>
          </p:nvSpPr>
          <p:spPr bwMode="auto">
            <a:xfrm>
              <a:off x="1061" y="3199"/>
              <a:ext cx="311" cy="307"/>
            </a:xfrm>
            <a:prstGeom prst="ellipse">
              <a:avLst/>
            </a:prstGeom>
            <a:blipFill dpi="0" rotWithShape="0">
              <a:blip r:embed="rId8"/>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39" name="Oval 405"/>
            <p:cNvSpPr>
              <a:spLocks noChangeArrowheads="1"/>
            </p:cNvSpPr>
            <p:nvPr/>
          </p:nvSpPr>
          <p:spPr bwMode="auto">
            <a:xfrm>
              <a:off x="1056" y="3194"/>
              <a:ext cx="320" cy="316"/>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22" name="Freeform 406"/>
          <p:cNvSpPr>
            <a:spLocks/>
          </p:cNvSpPr>
          <p:nvPr/>
        </p:nvSpPr>
        <p:spPr bwMode="auto">
          <a:xfrm>
            <a:off x="1987550" y="5035550"/>
            <a:ext cx="358775" cy="319088"/>
          </a:xfrm>
          <a:custGeom>
            <a:avLst/>
            <a:gdLst>
              <a:gd name="T0" fmla="*/ 2147483647 w 201"/>
              <a:gd name="T1" fmla="*/ 0 h 201"/>
              <a:gd name="T2" fmla="*/ 0 w 201"/>
              <a:gd name="T3" fmla="*/ 2147483647 h 201"/>
              <a:gd name="T4" fmla="*/ 2147483647 w 201"/>
              <a:gd name="T5" fmla="*/ 2147483647 h 201"/>
              <a:gd name="T6" fmla="*/ 2147483647 w 201"/>
              <a:gd name="T7" fmla="*/ 2147483647 h 201"/>
              <a:gd name="T8" fmla="*/ 2147483647 w 201"/>
              <a:gd name="T9" fmla="*/ 0 h 201"/>
              <a:gd name="T10" fmla="*/ 0 60000 65536"/>
              <a:gd name="T11" fmla="*/ 0 60000 65536"/>
              <a:gd name="T12" fmla="*/ 0 60000 65536"/>
              <a:gd name="T13" fmla="*/ 0 60000 65536"/>
              <a:gd name="T14" fmla="*/ 0 60000 65536"/>
              <a:gd name="T15" fmla="*/ 0 w 201"/>
              <a:gd name="T16" fmla="*/ 0 h 201"/>
              <a:gd name="T17" fmla="*/ 201 w 201"/>
              <a:gd name="T18" fmla="*/ 201 h 201"/>
            </a:gdLst>
            <a:ahLst/>
            <a:cxnLst>
              <a:cxn ang="T10">
                <a:pos x="T0" y="T1"/>
              </a:cxn>
              <a:cxn ang="T11">
                <a:pos x="T2" y="T3"/>
              </a:cxn>
              <a:cxn ang="T12">
                <a:pos x="T4" y="T5"/>
              </a:cxn>
              <a:cxn ang="T13">
                <a:pos x="T6" y="T7"/>
              </a:cxn>
              <a:cxn ang="T14">
                <a:pos x="T8" y="T9"/>
              </a:cxn>
            </a:cxnLst>
            <a:rect l="T15" t="T16" r="T17" b="T18"/>
            <a:pathLst>
              <a:path w="201" h="201">
                <a:moveTo>
                  <a:pt x="6" y="0"/>
                </a:moveTo>
                <a:lnTo>
                  <a:pt x="0" y="6"/>
                </a:lnTo>
                <a:lnTo>
                  <a:pt x="195" y="201"/>
                </a:lnTo>
                <a:lnTo>
                  <a:pt x="201" y="195"/>
                </a:lnTo>
                <a:lnTo>
                  <a:pt x="6" y="0"/>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923" name="Group 407"/>
          <p:cNvGrpSpPr>
            <a:grpSpLocks/>
          </p:cNvGrpSpPr>
          <p:nvPr/>
        </p:nvGrpSpPr>
        <p:grpSpPr bwMode="auto">
          <a:xfrm>
            <a:off x="1998663" y="4765675"/>
            <a:ext cx="147637" cy="98425"/>
            <a:chOff x="1126" y="3083"/>
            <a:chExt cx="83" cy="62"/>
          </a:xfrm>
        </p:grpSpPr>
        <p:sp>
          <p:nvSpPr>
            <p:cNvPr id="33234" name="Rectangle 408"/>
            <p:cNvSpPr>
              <a:spLocks noChangeArrowheads="1"/>
            </p:cNvSpPr>
            <p:nvPr/>
          </p:nvSpPr>
          <p:spPr bwMode="auto">
            <a:xfrm>
              <a:off x="1134" y="3091"/>
              <a:ext cx="13"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35" name="Rectangle 409"/>
            <p:cNvSpPr>
              <a:spLocks noChangeArrowheads="1"/>
            </p:cNvSpPr>
            <p:nvPr/>
          </p:nvSpPr>
          <p:spPr bwMode="auto">
            <a:xfrm>
              <a:off x="1126" y="3083"/>
              <a:ext cx="29"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236" name="Rectangle 410"/>
            <p:cNvSpPr>
              <a:spLocks noChangeArrowheads="1"/>
            </p:cNvSpPr>
            <p:nvPr/>
          </p:nvSpPr>
          <p:spPr bwMode="auto">
            <a:xfrm>
              <a:off x="1187" y="3091"/>
              <a:ext cx="14"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37" name="Rectangle 411"/>
            <p:cNvSpPr>
              <a:spLocks noChangeArrowheads="1"/>
            </p:cNvSpPr>
            <p:nvPr/>
          </p:nvSpPr>
          <p:spPr bwMode="auto">
            <a:xfrm>
              <a:off x="1179" y="3083"/>
              <a:ext cx="30"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24" name="Rectangle 412"/>
          <p:cNvSpPr>
            <a:spLocks noChangeArrowheads="1"/>
          </p:cNvSpPr>
          <p:nvPr/>
        </p:nvSpPr>
        <p:spPr bwMode="auto">
          <a:xfrm>
            <a:off x="2124075" y="4338638"/>
            <a:ext cx="14288"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25" name="Oval 413"/>
          <p:cNvSpPr>
            <a:spLocks noChangeArrowheads="1"/>
          </p:cNvSpPr>
          <p:nvPr/>
        </p:nvSpPr>
        <p:spPr bwMode="auto">
          <a:xfrm>
            <a:off x="1973263" y="4297363"/>
            <a:ext cx="63500" cy="5873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26" name="Oval 414"/>
          <p:cNvSpPr>
            <a:spLocks noChangeArrowheads="1"/>
          </p:cNvSpPr>
          <p:nvPr/>
        </p:nvSpPr>
        <p:spPr bwMode="auto">
          <a:xfrm>
            <a:off x="1958975" y="4284663"/>
            <a:ext cx="92075" cy="84137"/>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27" name="Rectangle 415"/>
          <p:cNvSpPr>
            <a:spLocks noChangeArrowheads="1"/>
          </p:cNvSpPr>
          <p:nvPr/>
        </p:nvSpPr>
        <p:spPr bwMode="auto">
          <a:xfrm>
            <a:off x="2016125" y="4859338"/>
            <a:ext cx="14288" cy="82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28" name="Rectangle 416"/>
          <p:cNvSpPr>
            <a:spLocks noChangeArrowheads="1"/>
          </p:cNvSpPr>
          <p:nvPr/>
        </p:nvSpPr>
        <p:spPr bwMode="auto">
          <a:xfrm>
            <a:off x="1998663" y="4191000"/>
            <a:ext cx="14287" cy="9683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29" name="Rectangle 417"/>
          <p:cNvSpPr>
            <a:spLocks noChangeArrowheads="1"/>
          </p:cNvSpPr>
          <p:nvPr/>
        </p:nvSpPr>
        <p:spPr bwMode="auto">
          <a:xfrm>
            <a:off x="3138488" y="3792538"/>
            <a:ext cx="14287" cy="401637"/>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30" name="Oval 418"/>
          <p:cNvSpPr>
            <a:spLocks noChangeArrowheads="1"/>
          </p:cNvSpPr>
          <p:nvPr/>
        </p:nvSpPr>
        <p:spPr bwMode="auto">
          <a:xfrm>
            <a:off x="3132138" y="3765550"/>
            <a:ext cx="26987" cy="26988"/>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31" name="Oval 419"/>
          <p:cNvSpPr>
            <a:spLocks noChangeArrowheads="1"/>
          </p:cNvSpPr>
          <p:nvPr/>
        </p:nvSpPr>
        <p:spPr bwMode="auto">
          <a:xfrm>
            <a:off x="3117850" y="3752850"/>
            <a:ext cx="55563"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32" name="Oval 420"/>
          <p:cNvSpPr>
            <a:spLocks noChangeArrowheads="1"/>
          </p:cNvSpPr>
          <p:nvPr/>
        </p:nvSpPr>
        <p:spPr bwMode="auto">
          <a:xfrm>
            <a:off x="2070100" y="2636838"/>
            <a:ext cx="26988" cy="2698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33" name="Oval 421"/>
          <p:cNvSpPr>
            <a:spLocks noChangeArrowheads="1"/>
          </p:cNvSpPr>
          <p:nvPr/>
        </p:nvSpPr>
        <p:spPr bwMode="auto">
          <a:xfrm>
            <a:off x="2055813" y="2624138"/>
            <a:ext cx="55562"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34" name="Freeform 422"/>
          <p:cNvSpPr>
            <a:spLocks/>
          </p:cNvSpPr>
          <p:nvPr/>
        </p:nvSpPr>
        <p:spPr bwMode="auto">
          <a:xfrm>
            <a:off x="2101850" y="2649538"/>
            <a:ext cx="415925" cy="14287"/>
          </a:xfrm>
          <a:custGeom>
            <a:avLst/>
            <a:gdLst>
              <a:gd name="T0" fmla="*/ 0 w 233"/>
              <a:gd name="T1" fmla="*/ 0 h 9"/>
              <a:gd name="T2" fmla="*/ 0 w 233"/>
              <a:gd name="T3" fmla="*/ 2147483647 h 9"/>
              <a:gd name="T4" fmla="*/ 2147483647 w 233"/>
              <a:gd name="T5" fmla="*/ 2147483647 h 9"/>
              <a:gd name="T6" fmla="*/ 2147483647 w 233"/>
              <a:gd name="T7" fmla="*/ 2147483647 h 9"/>
              <a:gd name="T8" fmla="*/ 0 w 233"/>
              <a:gd name="T9" fmla="*/ 0 h 9"/>
              <a:gd name="T10" fmla="*/ 0 60000 65536"/>
              <a:gd name="T11" fmla="*/ 0 60000 65536"/>
              <a:gd name="T12" fmla="*/ 0 60000 65536"/>
              <a:gd name="T13" fmla="*/ 0 60000 65536"/>
              <a:gd name="T14" fmla="*/ 0 60000 65536"/>
              <a:gd name="T15" fmla="*/ 0 w 233"/>
              <a:gd name="T16" fmla="*/ 0 h 9"/>
              <a:gd name="T17" fmla="*/ 233 w 233"/>
              <a:gd name="T18" fmla="*/ 9 h 9"/>
            </a:gdLst>
            <a:ahLst/>
            <a:cxnLst>
              <a:cxn ang="T10">
                <a:pos x="T0" y="T1"/>
              </a:cxn>
              <a:cxn ang="T11">
                <a:pos x="T2" y="T3"/>
              </a:cxn>
              <a:cxn ang="T12">
                <a:pos x="T4" y="T5"/>
              </a:cxn>
              <a:cxn ang="T13">
                <a:pos x="T6" y="T7"/>
              </a:cxn>
              <a:cxn ang="T14">
                <a:pos x="T8" y="T9"/>
              </a:cxn>
            </a:cxnLst>
            <a:rect l="T15" t="T16" r="T17" b="T18"/>
            <a:pathLst>
              <a:path w="233" h="9">
                <a:moveTo>
                  <a:pt x="0" y="0"/>
                </a:moveTo>
                <a:lnTo>
                  <a:pt x="0" y="8"/>
                </a:lnTo>
                <a:lnTo>
                  <a:pt x="233" y="9"/>
                </a:lnTo>
                <a:lnTo>
                  <a:pt x="233" y="1"/>
                </a:lnTo>
                <a:lnTo>
                  <a:pt x="0" y="0"/>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35" name="Rectangle 423"/>
          <p:cNvSpPr>
            <a:spLocks noChangeArrowheads="1"/>
          </p:cNvSpPr>
          <p:nvPr/>
        </p:nvSpPr>
        <p:spPr bwMode="auto">
          <a:xfrm>
            <a:off x="2081213" y="3783013"/>
            <a:ext cx="14287" cy="40957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36" name="Oval 424"/>
          <p:cNvSpPr>
            <a:spLocks noChangeArrowheads="1"/>
          </p:cNvSpPr>
          <p:nvPr/>
        </p:nvSpPr>
        <p:spPr bwMode="auto">
          <a:xfrm>
            <a:off x="2065338" y="3759200"/>
            <a:ext cx="25400" cy="26988"/>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37" name="Oval 425"/>
          <p:cNvSpPr>
            <a:spLocks noChangeArrowheads="1"/>
          </p:cNvSpPr>
          <p:nvPr/>
        </p:nvSpPr>
        <p:spPr bwMode="auto">
          <a:xfrm>
            <a:off x="2051050" y="3746500"/>
            <a:ext cx="53975"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38" name="Rectangle 426"/>
          <p:cNvSpPr>
            <a:spLocks noChangeArrowheads="1"/>
          </p:cNvSpPr>
          <p:nvPr/>
        </p:nvSpPr>
        <p:spPr bwMode="auto">
          <a:xfrm>
            <a:off x="1695450" y="4383088"/>
            <a:ext cx="1957388" cy="495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39" name="Rectangle 427"/>
          <p:cNvSpPr>
            <a:spLocks noChangeArrowheads="1"/>
          </p:cNvSpPr>
          <p:nvPr/>
        </p:nvSpPr>
        <p:spPr bwMode="auto">
          <a:xfrm>
            <a:off x="3805238" y="5211763"/>
            <a:ext cx="14287"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40" name="Rectangle 428"/>
          <p:cNvSpPr>
            <a:spLocks noChangeArrowheads="1"/>
          </p:cNvSpPr>
          <p:nvPr/>
        </p:nvSpPr>
        <p:spPr bwMode="auto">
          <a:xfrm>
            <a:off x="1276350" y="2760663"/>
            <a:ext cx="984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chemeClr val="bg1"/>
                </a:solidFill>
              </a:rPr>
              <a:t>Growout 4</a:t>
            </a:r>
            <a:endParaRPr lang="en-US" altLang="en-US">
              <a:latin typeface="Times" pitchFamily="18" charset="0"/>
            </a:endParaRPr>
          </a:p>
        </p:txBody>
      </p:sp>
      <p:sp>
        <p:nvSpPr>
          <p:cNvPr id="32941" name="Rectangle 429"/>
          <p:cNvSpPr>
            <a:spLocks noChangeArrowheads="1"/>
          </p:cNvSpPr>
          <p:nvPr/>
        </p:nvSpPr>
        <p:spPr bwMode="auto">
          <a:xfrm>
            <a:off x="2001838" y="4338638"/>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42" name="Rectangle 430"/>
          <p:cNvSpPr>
            <a:spLocks noChangeArrowheads="1"/>
          </p:cNvSpPr>
          <p:nvPr/>
        </p:nvSpPr>
        <p:spPr bwMode="auto">
          <a:xfrm>
            <a:off x="2109788" y="4868863"/>
            <a:ext cx="14287" cy="603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43" name="Oval 431"/>
          <p:cNvSpPr>
            <a:spLocks noChangeArrowheads="1"/>
          </p:cNvSpPr>
          <p:nvPr/>
        </p:nvSpPr>
        <p:spPr bwMode="auto">
          <a:xfrm>
            <a:off x="2736850" y="4913313"/>
            <a:ext cx="647700" cy="57150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44" name="Oval 432"/>
          <p:cNvSpPr>
            <a:spLocks noChangeArrowheads="1"/>
          </p:cNvSpPr>
          <p:nvPr/>
        </p:nvSpPr>
        <p:spPr bwMode="auto">
          <a:xfrm>
            <a:off x="2722563" y="4900613"/>
            <a:ext cx="676275" cy="5969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945" name="Group 433"/>
          <p:cNvGrpSpPr>
            <a:grpSpLocks/>
          </p:cNvGrpSpPr>
          <p:nvPr/>
        </p:nvGrpSpPr>
        <p:grpSpPr bwMode="auto">
          <a:xfrm>
            <a:off x="2776538" y="4945063"/>
            <a:ext cx="571500" cy="501650"/>
            <a:chOff x="1562" y="3196"/>
            <a:chExt cx="320" cy="316"/>
          </a:xfrm>
        </p:grpSpPr>
        <p:sp>
          <p:nvSpPr>
            <p:cNvPr id="33232" name="Oval 434"/>
            <p:cNvSpPr>
              <a:spLocks noChangeArrowheads="1"/>
            </p:cNvSpPr>
            <p:nvPr/>
          </p:nvSpPr>
          <p:spPr bwMode="auto">
            <a:xfrm>
              <a:off x="1567" y="3201"/>
              <a:ext cx="311" cy="307"/>
            </a:xfrm>
            <a:prstGeom prst="ellipse">
              <a:avLst/>
            </a:prstGeom>
            <a:blipFill dpi="0" rotWithShape="0">
              <a:blip r:embed="rId9"/>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33" name="Oval 435"/>
            <p:cNvSpPr>
              <a:spLocks noChangeArrowheads="1"/>
            </p:cNvSpPr>
            <p:nvPr/>
          </p:nvSpPr>
          <p:spPr bwMode="auto">
            <a:xfrm>
              <a:off x="1562" y="3196"/>
              <a:ext cx="320" cy="316"/>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46" name="Freeform 436"/>
          <p:cNvSpPr>
            <a:spLocks/>
          </p:cNvSpPr>
          <p:nvPr/>
        </p:nvSpPr>
        <p:spPr bwMode="auto">
          <a:xfrm>
            <a:off x="2874963" y="5041900"/>
            <a:ext cx="373062" cy="319088"/>
          </a:xfrm>
          <a:custGeom>
            <a:avLst/>
            <a:gdLst>
              <a:gd name="T0" fmla="*/ 2147483647 w 209"/>
              <a:gd name="T1" fmla="*/ 2147483647 h 201"/>
              <a:gd name="T2" fmla="*/ 2147483647 w 209"/>
              <a:gd name="T3" fmla="*/ 0 h 201"/>
              <a:gd name="T4" fmla="*/ 0 w 209"/>
              <a:gd name="T5" fmla="*/ 2147483647 h 201"/>
              <a:gd name="T6" fmla="*/ 2147483647 w 209"/>
              <a:gd name="T7" fmla="*/ 2147483647 h 201"/>
              <a:gd name="T8" fmla="*/ 2147483647 w 209"/>
              <a:gd name="T9" fmla="*/ 2147483647 h 201"/>
              <a:gd name="T10" fmla="*/ 0 60000 65536"/>
              <a:gd name="T11" fmla="*/ 0 60000 65536"/>
              <a:gd name="T12" fmla="*/ 0 60000 65536"/>
              <a:gd name="T13" fmla="*/ 0 60000 65536"/>
              <a:gd name="T14" fmla="*/ 0 60000 65536"/>
              <a:gd name="T15" fmla="*/ 0 w 209"/>
              <a:gd name="T16" fmla="*/ 0 h 201"/>
              <a:gd name="T17" fmla="*/ 209 w 209"/>
              <a:gd name="T18" fmla="*/ 201 h 201"/>
            </a:gdLst>
            <a:ahLst/>
            <a:cxnLst>
              <a:cxn ang="T10">
                <a:pos x="T0" y="T1"/>
              </a:cxn>
              <a:cxn ang="T11">
                <a:pos x="T2" y="T3"/>
              </a:cxn>
              <a:cxn ang="T12">
                <a:pos x="T4" y="T5"/>
              </a:cxn>
              <a:cxn ang="T13">
                <a:pos x="T6" y="T7"/>
              </a:cxn>
              <a:cxn ang="T14">
                <a:pos x="T8" y="T9"/>
              </a:cxn>
            </a:cxnLst>
            <a:rect l="T15" t="T16" r="T17" b="T18"/>
            <a:pathLst>
              <a:path w="209" h="201">
                <a:moveTo>
                  <a:pt x="209" y="6"/>
                </a:moveTo>
                <a:lnTo>
                  <a:pt x="203" y="0"/>
                </a:lnTo>
                <a:lnTo>
                  <a:pt x="0" y="195"/>
                </a:lnTo>
                <a:lnTo>
                  <a:pt x="6" y="201"/>
                </a:lnTo>
                <a:lnTo>
                  <a:pt x="209" y="6"/>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947" name="Group 437"/>
          <p:cNvGrpSpPr>
            <a:grpSpLocks/>
          </p:cNvGrpSpPr>
          <p:nvPr/>
        </p:nvGrpSpPr>
        <p:grpSpPr bwMode="auto">
          <a:xfrm>
            <a:off x="3074988" y="4768850"/>
            <a:ext cx="149225" cy="98425"/>
            <a:chOff x="1729" y="3085"/>
            <a:chExt cx="83" cy="62"/>
          </a:xfrm>
        </p:grpSpPr>
        <p:sp>
          <p:nvSpPr>
            <p:cNvPr id="33228" name="Rectangle 438"/>
            <p:cNvSpPr>
              <a:spLocks noChangeArrowheads="1"/>
            </p:cNvSpPr>
            <p:nvPr/>
          </p:nvSpPr>
          <p:spPr bwMode="auto">
            <a:xfrm>
              <a:off x="1791" y="3093"/>
              <a:ext cx="13"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29" name="Rectangle 439"/>
            <p:cNvSpPr>
              <a:spLocks noChangeArrowheads="1"/>
            </p:cNvSpPr>
            <p:nvPr/>
          </p:nvSpPr>
          <p:spPr bwMode="auto">
            <a:xfrm>
              <a:off x="1783" y="3085"/>
              <a:ext cx="29"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230" name="Rectangle 440"/>
            <p:cNvSpPr>
              <a:spLocks noChangeArrowheads="1"/>
            </p:cNvSpPr>
            <p:nvPr/>
          </p:nvSpPr>
          <p:spPr bwMode="auto">
            <a:xfrm>
              <a:off x="1737" y="3093"/>
              <a:ext cx="14"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31" name="Rectangle 441"/>
            <p:cNvSpPr>
              <a:spLocks noChangeArrowheads="1"/>
            </p:cNvSpPr>
            <p:nvPr/>
          </p:nvSpPr>
          <p:spPr bwMode="auto">
            <a:xfrm>
              <a:off x="1729" y="3085"/>
              <a:ext cx="30"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48" name="Rectangle 442"/>
          <p:cNvSpPr>
            <a:spLocks noChangeArrowheads="1"/>
          </p:cNvSpPr>
          <p:nvPr/>
        </p:nvSpPr>
        <p:spPr bwMode="auto">
          <a:xfrm>
            <a:off x="3084513" y="4341813"/>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49" name="Rectangle 443"/>
          <p:cNvSpPr>
            <a:spLocks noChangeArrowheads="1"/>
          </p:cNvSpPr>
          <p:nvPr/>
        </p:nvSpPr>
        <p:spPr bwMode="auto">
          <a:xfrm>
            <a:off x="3190875" y="4862513"/>
            <a:ext cx="14288" cy="82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0" name="Rectangle 444"/>
          <p:cNvSpPr>
            <a:spLocks noChangeArrowheads="1"/>
          </p:cNvSpPr>
          <p:nvPr/>
        </p:nvSpPr>
        <p:spPr bwMode="auto">
          <a:xfrm>
            <a:off x="3205163" y="4341813"/>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1" name="Rectangle 445"/>
          <p:cNvSpPr>
            <a:spLocks noChangeArrowheads="1"/>
          </p:cNvSpPr>
          <p:nvPr/>
        </p:nvSpPr>
        <p:spPr bwMode="auto">
          <a:xfrm>
            <a:off x="3098800" y="4872038"/>
            <a:ext cx="14288" cy="603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2" name="Rectangle 446"/>
          <p:cNvSpPr>
            <a:spLocks noChangeArrowheads="1"/>
          </p:cNvSpPr>
          <p:nvPr/>
        </p:nvSpPr>
        <p:spPr bwMode="auto">
          <a:xfrm>
            <a:off x="2119313" y="4194175"/>
            <a:ext cx="14287" cy="9683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3" name="Rectangle 447"/>
          <p:cNvSpPr>
            <a:spLocks noChangeArrowheads="1"/>
          </p:cNvSpPr>
          <p:nvPr/>
        </p:nvSpPr>
        <p:spPr bwMode="auto">
          <a:xfrm>
            <a:off x="3087688" y="4421188"/>
            <a:ext cx="117475"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4" name="Rectangle 448"/>
          <p:cNvSpPr>
            <a:spLocks noChangeArrowheads="1"/>
          </p:cNvSpPr>
          <p:nvPr/>
        </p:nvSpPr>
        <p:spPr bwMode="auto">
          <a:xfrm>
            <a:off x="2170113" y="5189538"/>
            <a:ext cx="882650" cy="12700"/>
          </a:xfrm>
          <a:prstGeom prst="rect">
            <a:avLst/>
          </a:prstGeom>
          <a:solidFill>
            <a:srgbClr val="FF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55" name="Oval 449"/>
          <p:cNvSpPr>
            <a:spLocks noChangeArrowheads="1"/>
          </p:cNvSpPr>
          <p:nvPr/>
        </p:nvSpPr>
        <p:spPr bwMode="auto">
          <a:xfrm>
            <a:off x="2155825" y="5180013"/>
            <a:ext cx="25400" cy="26987"/>
          </a:xfrm>
          <a:prstGeom prst="ellipse">
            <a:avLst/>
          </a:pr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56" name="Oval 450"/>
          <p:cNvSpPr>
            <a:spLocks noChangeArrowheads="1"/>
          </p:cNvSpPr>
          <p:nvPr/>
        </p:nvSpPr>
        <p:spPr bwMode="auto">
          <a:xfrm>
            <a:off x="2141538" y="5167313"/>
            <a:ext cx="53975"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57" name="Oval 451"/>
          <p:cNvSpPr>
            <a:spLocks noChangeArrowheads="1"/>
          </p:cNvSpPr>
          <p:nvPr/>
        </p:nvSpPr>
        <p:spPr bwMode="auto">
          <a:xfrm>
            <a:off x="3041650" y="5183188"/>
            <a:ext cx="25400" cy="26987"/>
          </a:xfrm>
          <a:prstGeom prst="ellipse">
            <a:avLst/>
          </a:pr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58" name="Oval 452"/>
          <p:cNvSpPr>
            <a:spLocks noChangeArrowheads="1"/>
          </p:cNvSpPr>
          <p:nvPr/>
        </p:nvSpPr>
        <p:spPr bwMode="auto">
          <a:xfrm>
            <a:off x="3027363" y="5170488"/>
            <a:ext cx="53975"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59" name="Rectangle 453"/>
          <p:cNvSpPr>
            <a:spLocks noChangeArrowheads="1"/>
          </p:cNvSpPr>
          <p:nvPr/>
        </p:nvSpPr>
        <p:spPr bwMode="auto">
          <a:xfrm>
            <a:off x="3381375" y="4364038"/>
            <a:ext cx="17145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60" name="Rectangle 454"/>
          <p:cNvSpPr>
            <a:spLocks noChangeArrowheads="1"/>
          </p:cNvSpPr>
          <p:nvPr/>
        </p:nvSpPr>
        <p:spPr bwMode="auto">
          <a:xfrm>
            <a:off x="1376363" y="4373563"/>
            <a:ext cx="17145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61" name="Freeform 455"/>
          <p:cNvSpPr>
            <a:spLocks/>
          </p:cNvSpPr>
          <p:nvPr/>
        </p:nvSpPr>
        <p:spPr bwMode="auto">
          <a:xfrm>
            <a:off x="6081713" y="2657475"/>
            <a:ext cx="15875" cy="1535113"/>
          </a:xfrm>
          <a:custGeom>
            <a:avLst/>
            <a:gdLst>
              <a:gd name="T0" fmla="*/ 2147483647 w 9"/>
              <a:gd name="T1" fmla="*/ 2147483647 h 967"/>
              <a:gd name="T2" fmla="*/ 2147483647 w 9"/>
              <a:gd name="T3" fmla="*/ 2147483647 h 967"/>
              <a:gd name="T4" fmla="*/ 2147483647 w 9"/>
              <a:gd name="T5" fmla="*/ 0 h 967"/>
              <a:gd name="T6" fmla="*/ 0 w 9"/>
              <a:gd name="T7" fmla="*/ 0 h 967"/>
              <a:gd name="T8" fmla="*/ 2147483647 w 9"/>
              <a:gd name="T9" fmla="*/ 2147483647 h 967"/>
              <a:gd name="T10" fmla="*/ 0 60000 65536"/>
              <a:gd name="T11" fmla="*/ 0 60000 65536"/>
              <a:gd name="T12" fmla="*/ 0 60000 65536"/>
              <a:gd name="T13" fmla="*/ 0 60000 65536"/>
              <a:gd name="T14" fmla="*/ 0 60000 65536"/>
              <a:gd name="T15" fmla="*/ 0 w 9"/>
              <a:gd name="T16" fmla="*/ 0 h 967"/>
              <a:gd name="T17" fmla="*/ 9 w 9"/>
              <a:gd name="T18" fmla="*/ 967 h 967"/>
            </a:gdLst>
            <a:ahLst/>
            <a:cxnLst>
              <a:cxn ang="T10">
                <a:pos x="T0" y="T1"/>
              </a:cxn>
              <a:cxn ang="T11">
                <a:pos x="T2" y="T3"/>
              </a:cxn>
              <a:cxn ang="T12">
                <a:pos x="T4" y="T5"/>
              </a:cxn>
              <a:cxn ang="T13">
                <a:pos x="T6" y="T7"/>
              </a:cxn>
              <a:cxn ang="T14">
                <a:pos x="T8" y="T9"/>
              </a:cxn>
            </a:cxnLst>
            <a:rect l="T15" t="T16" r="T17" b="T18"/>
            <a:pathLst>
              <a:path w="9" h="967">
                <a:moveTo>
                  <a:pt x="1" y="967"/>
                </a:moveTo>
                <a:lnTo>
                  <a:pt x="9" y="967"/>
                </a:lnTo>
                <a:lnTo>
                  <a:pt x="8" y="0"/>
                </a:lnTo>
                <a:lnTo>
                  <a:pt x="0" y="0"/>
                </a:lnTo>
                <a:lnTo>
                  <a:pt x="1" y="967"/>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62" name="Rectangle 456"/>
          <p:cNvSpPr>
            <a:spLocks noChangeArrowheads="1"/>
          </p:cNvSpPr>
          <p:nvPr/>
        </p:nvSpPr>
        <p:spPr bwMode="auto">
          <a:xfrm>
            <a:off x="6261100" y="2657475"/>
            <a:ext cx="14288" cy="153987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63" name="Rectangle 457"/>
          <p:cNvSpPr>
            <a:spLocks noChangeArrowheads="1"/>
          </p:cNvSpPr>
          <p:nvPr/>
        </p:nvSpPr>
        <p:spPr bwMode="auto">
          <a:xfrm>
            <a:off x="5527675" y="4189413"/>
            <a:ext cx="1303338"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64" name="Freeform 458"/>
          <p:cNvSpPr>
            <a:spLocks/>
          </p:cNvSpPr>
          <p:nvPr/>
        </p:nvSpPr>
        <p:spPr bwMode="auto">
          <a:xfrm>
            <a:off x="5972175" y="4318000"/>
            <a:ext cx="196850" cy="93663"/>
          </a:xfrm>
          <a:custGeom>
            <a:avLst/>
            <a:gdLst>
              <a:gd name="T0" fmla="*/ 2147483647 w 110"/>
              <a:gd name="T1" fmla="*/ 2147483647 h 59"/>
              <a:gd name="T2" fmla="*/ 2147483647 w 110"/>
              <a:gd name="T3" fmla="*/ 0 h 59"/>
              <a:gd name="T4" fmla="*/ 0 w 110"/>
              <a:gd name="T5" fmla="*/ 2147483647 h 59"/>
              <a:gd name="T6" fmla="*/ 2147483647 w 110"/>
              <a:gd name="T7" fmla="*/ 2147483647 h 59"/>
              <a:gd name="T8" fmla="*/ 2147483647 w 110"/>
              <a:gd name="T9" fmla="*/ 2147483647 h 59"/>
              <a:gd name="T10" fmla="*/ 0 60000 65536"/>
              <a:gd name="T11" fmla="*/ 0 60000 65536"/>
              <a:gd name="T12" fmla="*/ 0 60000 65536"/>
              <a:gd name="T13" fmla="*/ 0 60000 65536"/>
              <a:gd name="T14" fmla="*/ 0 60000 65536"/>
              <a:gd name="T15" fmla="*/ 0 w 110"/>
              <a:gd name="T16" fmla="*/ 0 h 59"/>
              <a:gd name="T17" fmla="*/ 110 w 110"/>
              <a:gd name="T18" fmla="*/ 59 h 59"/>
            </a:gdLst>
            <a:ahLst/>
            <a:cxnLst>
              <a:cxn ang="T10">
                <a:pos x="T0" y="T1"/>
              </a:cxn>
              <a:cxn ang="T11">
                <a:pos x="T2" y="T3"/>
              </a:cxn>
              <a:cxn ang="T12">
                <a:pos x="T4" y="T5"/>
              </a:cxn>
              <a:cxn ang="T13">
                <a:pos x="T6" y="T7"/>
              </a:cxn>
              <a:cxn ang="T14">
                <a:pos x="T8" y="T9"/>
              </a:cxn>
            </a:cxnLst>
            <a:rect l="T15" t="T16" r="T17" b="T18"/>
            <a:pathLst>
              <a:path w="110" h="59">
                <a:moveTo>
                  <a:pt x="110" y="7"/>
                </a:moveTo>
                <a:lnTo>
                  <a:pt x="107" y="0"/>
                </a:lnTo>
                <a:lnTo>
                  <a:pt x="0" y="52"/>
                </a:lnTo>
                <a:lnTo>
                  <a:pt x="3" y="59"/>
                </a:lnTo>
                <a:lnTo>
                  <a:pt x="11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65" name="Freeform 459"/>
          <p:cNvSpPr>
            <a:spLocks/>
          </p:cNvSpPr>
          <p:nvPr/>
        </p:nvSpPr>
        <p:spPr bwMode="auto">
          <a:xfrm>
            <a:off x="6175375" y="4356100"/>
            <a:ext cx="15875" cy="830263"/>
          </a:xfrm>
          <a:custGeom>
            <a:avLst/>
            <a:gdLst>
              <a:gd name="T0" fmla="*/ 2147483647 w 9"/>
              <a:gd name="T1" fmla="*/ 0 h 523"/>
              <a:gd name="T2" fmla="*/ 0 w 9"/>
              <a:gd name="T3" fmla="*/ 0 h 523"/>
              <a:gd name="T4" fmla="*/ 2147483647 w 9"/>
              <a:gd name="T5" fmla="*/ 2147483647 h 523"/>
              <a:gd name="T6" fmla="*/ 2147483647 w 9"/>
              <a:gd name="T7" fmla="*/ 2147483647 h 523"/>
              <a:gd name="T8" fmla="*/ 2147483647 w 9"/>
              <a:gd name="T9" fmla="*/ 0 h 523"/>
              <a:gd name="T10" fmla="*/ 0 60000 65536"/>
              <a:gd name="T11" fmla="*/ 0 60000 65536"/>
              <a:gd name="T12" fmla="*/ 0 60000 65536"/>
              <a:gd name="T13" fmla="*/ 0 60000 65536"/>
              <a:gd name="T14" fmla="*/ 0 60000 65536"/>
              <a:gd name="T15" fmla="*/ 0 w 9"/>
              <a:gd name="T16" fmla="*/ 0 h 523"/>
              <a:gd name="T17" fmla="*/ 9 w 9"/>
              <a:gd name="T18" fmla="*/ 523 h 523"/>
            </a:gdLst>
            <a:ahLst/>
            <a:cxnLst>
              <a:cxn ang="T10">
                <a:pos x="T0" y="T1"/>
              </a:cxn>
              <a:cxn ang="T11">
                <a:pos x="T2" y="T3"/>
              </a:cxn>
              <a:cxn ang="T12">
                <a:pos x="T4" y="T5"/>
              </a:cxn>
              <a:cxn ang="T13">
                <a:pos x="T6" y="T7"/>
              </a:cxn>
              <a:cxn ang="T14">
                <a:pos x="T8" y="T9"/>
              </a:cxn>
            </a:cxnLst>
            <a:rect l="T15" t="T16" r="T17" b="T18"/>
            <a:pathLst>
              <a:path w="9" h="523">
                <a:moveTo>
                  <a:pt x="8" y="0"/>
                </a:moveTo>
                <a:lnTo>
                  <a:pt x="0" y="0"/>
                </a:lnTo>
                <a:lnTo>
                  <a:pt x="1" y="523"/>
                </a:lnTo>
                <a:lnTo>
                  <a:pt x="9" y="523"/>
                </a:lnTo>
                <a:lnTo>
                  <a:pt x="8" y="0"/>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966" name="Group 460"/>
          <p:cNvGrpSpPr>
            <a:grpSpLocks/>
          </p:cNvGrpSpPr>
          <p:nvPr/>
        </p:nvGrpSpPr>
        <p:grpSpPr bwMode="auto">
          <a:xfrm>
            <a:off x="4527550" y="2532063"/>
            <a:ext cx="1528763" cy="1365250"/>
            <a:chOff x="2542" y="1676"/>
            <a:chExt cx="856" cy="860"/>
          </a:xfrm>
        </p:grpSpPr>
        <p:grpSp>
          <p:nvGrpSpPr>
            <p:cNvPr id="33152" name="Group 461"/>
            <p:cNvGrpSpPr>
              <a:grpSpLocks/>
            </p:cNvGrpSpPr>
            <p:nvPr/>
          </p:nvGrpSpPr>
          <p:grpSpPr bwMode="auto">
            <a:xfrm>
              <a:off x="2547" y="1681"/>
              <a:ext cx="847" cy="851"/>
              <a:chOff x="2547" y="1681"/>
              <a:chExt cx="847" cy="851"/>
            </a:xfrm>
          </p:grpSpPr>
          <p:sp>
            <p:nvSpPr>
              <p:cNvPr id="33154" name="Oval 462"/>
              <p:cNvSpPr>
                <a:spLocks noChangeArrowheads="1"/>
              </p:cNvSpPr>
              <p:nvPr/>
            </p:nvSpPr>
            <p:spPr bwMode="auto">
              <a:xfrm>
                <a:off x="2547" y="1681"/>
                <a:ext cx="847" cy="8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5" name="Oval 463"/>
              <p:cNvSpPr>
                <a:spLocks noChangeArrowheads="1"/>
              </p:cNvSpPr>
              <p:nvPr/>
            </p:nvSpPr>
            <p:spPr bwMode="auto">
              <a:xfrm>
                <a:off x="2552" y="1686"/>
                <a:ext cx="836" cy="840"/>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6" name="Oval 464"/>
              <p:cNvSpPr>
                <a:spLocks noChangeArrowheads="1"/>
              </p:cNvSpPr>
              <p:nvPr/>
            </p:nvSpPr>
            <p:spPr bwMode="auto">
              <a:xfrm>
                <a:off x="2558" y="1692"/>
                <a:ext cx="824" cy="828"/>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7" name="Oval 465"/>
              <p:cNvSpPr>
                <a:spLocks noChangeArrowheads="1"/>
              </p:cNvSpPr>
              <p:nvPr/>
            </p:nvSpPr>
            <p:spPr bwMode="auto">
              <a:xfrm>
                <a:off x="2564" y="1698"/>
                <a:ext cx="812" cy="816"/>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8" name="Oval 466"/>
              <p:cNvSpPr>
                <a:spLocks noChangeArrowheads="1"/>
              </p:cNvSpPr>
              <p:nvPr/>
            </p:nvSpPr>
            <p:spPr bwMode="auto">
              <a:xfrm>
                <a:off x="2569" y="1704"/>
                <a:ext cx="802" cy="804"/>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9" name="Oval 467"/>
              <p:cNvSpPr>
                <a:spLocks noChangeArrowheads="1"/>
              </p:cNvSpPr>
              <p:nvPr/>
            </p:nvSpPr>
            <p:spPr bwMode="auto">
              <a:xfrm>
                <a:off x="2575" y="1709"/>
                <a:ext cx="790" cy="794"/>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0" name="Oval 468"/>
              <p:cNvSpPr>
                <a:spLocks noChangeArrowheads="1"/>
              </p:cNvSpPr>
              <p:nvPr/>
            </p:nvSpPr>
            <p:spPr bwMode="auto">
              <a:xfrm>
                <a:off x="2581" y="1715"/>
                <a:ext cx="778" cy="782"/>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1" name="Oval 469"/>
              <p:cNvSpPr>
                <a:spLocks noChangeArrowheads="1"/>
              </p:cNvSpPr>
              <p:nvPr/>
            </p:nvSpPr>
            <p:spPr bwMode="auto">
              <a:xfrm>
                <a:off x="2587" y="1721"/>
                <a:ext cx="766" cy="770"/>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2" name="Oval 470"/>
              <p:cNvSpPr>
                <a:spLocks noChangeArrowheads="1"/>
              </p:cNvSpPr>
              <p:nvPr/>
            </p:nvSpPr>
            <p:spPr bwMode="auto">
              <a:xfrm>
                <a:off x="2592" y="1727"/>
                <a:ext cx="756" cy="758"/>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3" name="Oval 471"/>
              <p:cNvSpPr>
                <a:spLocks noChangeArrowheads="1"/>
              </p:cNvSpPr>
              <p:nvPr/>
            </p:nvSpPr>
            <p:spPr bwMode="auto">
              <a:xfrm>
                <a:off x="2598" y="1732"/>
                <a:ext cx="744" cy="748"/>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4" name="Oval 472"/>
              <p:cNvSpPr>
                <a:spLocks noChangeArrowheads="1"/>
              </p:cNvSpPr>
              <p:nvPr/>
            </p:nvSpPr>
            <p:spPr bwMode="auto">
              <a:xfrm>
                <a:off x="2604" y="1738"/>
                <a:ext cx="732" cy="736"/>
              </a:xfrm>
              <a:prstGeom prst="ellipse">
                <a:avLst/>
              </a:prstGeom>
              <a:solidFill>
                <a:srgbClr val="F9F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5" name="Oval 473"/>
              <p:cNvSpPr>
                <a:spLocks noChangeArrowheads="1"/>
              </p:cNvSpPr>
              <p:nvPr/>
            </p:nvSpPr>
            <p:spPr bwMode="auto">
              <a:xfrm>
                <a:off x="2610" y="1744"/>
                <a:ext cx="720" cy="724"/>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6" name="Oval 474"/>
              <p:cNvSpPr>
                <a:spLocks noChangeArrowheads="1"/>
              </p:cNvSpPr>
              <p:nvPr/>
            </p:nvSpPr>
            <p:spPr bwMode="auto">
              <a:xfrm>
                <a:off x="2615" y="1750"/>
                <a:ext cx="710" cy="712"/>
              </a:xfrm>
              <a:prstGeom prst="ellipse">
                <a:avLst/>
              </a:prstGeom>
              <a:solidFill>
                <a:srgbClr val="F7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7" name="Oval 475"/>
              <p:cNvSpPr>
                <a:spLocks noChangeArrowheads="1"/>
              </p:cNvSpPr>
              <p:nvPr/>
            </p:nvSpPr>
            <p:spPr bwMode="auto">
              <a:xfrm>
                <a:off x="2621" y="1756"/>
                <a:ext cx="698" cy="700"/>
              </a:xfrm>
              <a:prstGeom prst="ellipse">
                <a:avLst/>
              </a:prstGeom>
              <a:solidFill>
                <a:srgbClr val="F6F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8" name="Oval 476"/>
              <p:cNvSpPr>
                <a:spLocks noChangeArrowheads="1"/>
              </p:cNvSpPr>
              <p:nvPr/>
            </p:nvSpPr>
            <p:spPr bwMode="auto">
              <a:xfrm>
                <a:off x="2627" y="1761"/>
                <a:ext cx="686" cy="690"/>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69" name="Oval 477"/>
              <p:cNvSpPr>
                <a:spLocks noChangeArrowheads="1"/>
              </p:cNvSpPr>
              <p:nvPr/>
            </p:nvSpPr>
            <p:spPr bwMode="auto">
              <a:xfrm>
                <a:off x="2633" y="1767"/>
                <a:ext cx="674" cy="678"/>
              </a:xfrm>
              <a:prstGeom prst="ellipse">
                <a:avLst/>
              </a:prstGeom>
              <a:solidFill>
                <a:srgbClr val="F4F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0" name="Oval 478"/>
              <p:cNvSpPr>
                <a:spLocks noChangeArrowheads="1"/>
              </p:cNvSpPr>
              <p:nvPr/>
            </p:nvSpPr>
            <p:spPr bwMode="auto">
              <a:xfrm>
                <a:off x="2638" y="1773"/>
                <a:ext cx="664" cy="666"/>
              </a:xfrm>
              <a:prstGeom prst="ellipse">
                <a:avLst/>
              </a:prstGeom>
              <a:solidFill>
                <a:srgbClr val="F2F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1" name="Oval 479"/>
              <p:cNvSpPr>
                <a:spLocks noChangeArrowheads="1"/>
              </p:cNvSpPr>
              <p:nvPr/>
            </p:nvSpPr>
            <p:spPr bwMode="auto">
              <a:xfrm>
                <a:off x="2644" y="1779"/>
                <a:ext cx="652" cy="654"/>
              </a:xfrm>
              <a:prstGeom prst="ellipse">
                <a:avLst/>
              </a:prstGeom>
              <a:solidFill>
                <a:srgbClr val="F1F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2" name="Oval 480"/>
              <p:cNvSpPr>
                <a:spLocks noChangeArrowheads="1"/>
              </p:cNvSpPr>
              <p:nvPr/>
            </p:nvSpPr>
            <p:spPr bwMode="auto">
              <a:xfrm>
                <a:off x="2650" y="1784"/>
                <a:ext cx="640" cy="644"/>
              </a:xfrm>
              <a:prstGeom prst="ellipse">
                <a:avLst/>
              </a:prstGeom>
              <a:solidFill>
                <a:srgbClr val="F0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3" name="Oval 481"/>
              <p:cNvSpPr>
                <a:spLocks noChangeArrowheads="1"/>
              </p:cNvSpPr>
              <p:nvPr/>
            </p:nvSpPr>
            <p:spPr bwMode="auto">
              <a:xfrm>
                <a:off x="2656" y="1790"/>
                <a:ext cx="629" cy="633"/>
              </a:xfrm>
              <a:prstGeom prst="ellipse">
                <a:avLst/>
              </a:prstGeom>
              <a:solidFill>
                <a:srgbClr val="EEE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4" name="Oval 482"/>
              <p:cNvSpPr>
                <a:spLocks noChangeArrowheads="1"/>
              </p:cNvSpPr>
              <p:nvPr/>
            </p:nvSpPr>
            <p:spPr bwMode="auto">
              <a:xfrm>
                <a:off x="2661" y="1796"/>
                <a:ext cx="619" cy="621"/>
              </a:xfrm>
              <a:prstGeom prst="ellipse">
                <a:avLst/>
              </a:prstGeom>
              <a:solidFill>
                <a:srgbClr val="EC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5" name="Oval 483"/>
              <p:cNvSpPr>
                <a:spLocks noChangeArrowheads="1"/>
              </p:cNvSpPr>
              <p:nvPr/>
            </p:nvSpPr>
            <p:spPr bwMode="auto">
              <a:xfrm>
                <a:off x="2667" y="1802"/>
                <a:ext cx="607" cy="609"/>
              </a:xfrm>
              <a:prstGeom prst="ellipse">
                <a:avLst/>
              </a:prstGeom>
              <a:solidFill>
                <a:srgbClr val="EBE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6" name="Oval 484"/>
              <p:cNvSpPr>
                <a:spLocks noChangeArrowheads="1"/>
              </p:cNvSpPr>
              <p:nvPr/>
            </p:nvSpPr>
            <p:spPr bwMode="auto">
              <a:xfrm>
                <a:off x="2673" y="1807"/>
                <a:ext cx="595" cy="599"/>
              </a:xfrm>
              <a:prstGeom prst="ellipse">
                <a:avLst/>
              </a:prstGeom>
              <a:solidFill>
                <a:srgbClr val="E9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7" name="Oval 485"/>
              <p:cNvSpPr>
                <a:spLocks noChangeArrowheads="1"/>
              </p:cNvSpPr>
              <p:nvPr/>
            </p:nvSpPr>
            <p:spPr bwMode="auto">
              <a:xfrm>
                <a:off x="2679" y="1813"/>
                <a:ext cx="583" cy="587"/>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8" name="Oval 486"/>
              <p:cNvSpPr>
                <a:spLocks noChangeArrowheads="1"/>
              </p:cNvSpPr>
              <p:nvPr/>
            </p:nvSpPr>
            <p:spPr bwMode="auto">
              <a:xfrm>
                <a:off x="2684" y="1819"/>
                <a:ext cx="573" cy="575"/>
              </a:xfrm>
              <a:prstGeom prst="ellipse">
                <a:avLst/>
              </a:pr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9" name="Oval 487"/>
              <p:cNvSpPr>
                <a:spLocks noChangeArrowheads="1"/>
              </p:cNvSpPr>
              <p:nvPr/>
            </p:nvSpPr>
            <p:spPr bwMode="auto">
              <a:xfrm>
                <a:off x="2690" y="1825"/>
                <a:ext cx="561" cy="563"/>
              </a:xfrm>
              <a:prstGeom prst="ellipse">
                <a:avLst/>
              </a:prstGeom>
              <a:solidFill>
                <a:srgbClr val="E3E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0" name="Oval 488"/>
              <p:cNvSpPr>
                <a:spLocks noChangeArrowheads="1"/>
              </p:cNvSpPr>
              <p:nvPr/>
            </p:nvSpPr>
            <p:spPr bwMode="auto">
              <a:xfrm>
                <a:off x="2696" y="1831"/>
                <a:ext cx="549" cy="551"/>
              </a:xfrm>
              <a:prstGeom prst="ellipse">
                <a:avLst/>
              </a:prstGeom>
              <a:solidFill>
                <a:srgbClr val="E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1" name="Oval 489"/>
              <p:cNvSpPr>
                <a:spLocks noChangeArrowheads="1"/>
              </p:cNvSpPr>
              <p:nvPr/>
            </p:nvSpPr>
            <p:spPr bwMode="auto">
              <a:xfrm>
                <a:off x="2702" y="1836"/>
                <a:ext cx="537" cy="541"/>
              </a:xfrm>
              <a:prstGeom prst="ellipse">
                <a:avLst/>
              </a:prstGeom>
              <a:solidFill>
                <a:srgbClr val="DED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2" name="Oval 490"/>
              <p:cNvSpPr>
                <a:spLocks noChangeArrowheads="1"/>
              </p:cNvSpPr>
              <p:nvPr/>
            </p:nvSpPr>
            <p:spPr bwMode="auto">
              <a:xfrm>
                <a:off x="2707" y="1842"/>
                <a:ext cx="527" cy="529"/>
              </a:xfrm>
              <a:prstGeom prst="ellipse">
                <a:avLst/>
              </a:prstGeom>
              <a:solidFill>
                <a:srgbClr val="DCD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3" name="Oval 491"/>
              <p:cNvSpPr>
                <a:spLocks noChangeArrowheads="1"/>
              </p:cNvSpPr>
              <p:nvPr/>
            </p:nvSpPr>
            <p:spPr bwMode="auto">
              <a:xfrm>
                <a:off x="2713" y="1848"/>
                <a:ext cx="515" cy="517"/>
              </a:xfrm>
              <a:prstGeom prst="ellipse">
                <a:avLst/>
              </a:prstGeom>
              <a:solidFill>
                <a:srgbClr val="D9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4" name="Oval 492"/>
              <p:cNvSpPr>
                <a:spLocks noChangeArrowheads="1"/>
              </p:cNvSpPr>
              <p:nvPr/>
            </p:nvSpPr>
            <p:spPr bwMode="auto">
              <a:xfrm>
                <a:off x="2719" y="1854"/>
                <a:ext cx="503" cy="505"/>
              </a:xfrm>
              <a:prstGeom prst="ellipse">
                <a:avLst/>
              </a:prstGeom>
              <a:solidFill>
                <a:srgbClr val="D7D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5" name="Oval 493"/>
              <p:cNvSpPr>
                <a:spLocks noChangeArrowheads="1"/>
              </p:cNvSpPr>
              <p:nvPr/>
            </p:nvSpPr>
            <p:spPr bwMode="auto">
              <a:xfrm>
                <a:off x="2725" y="1859"/>
                <a:ext cx="491" cy="495"/>
              </a:xfrm>
              <a:prstGeom prst="ellipse">
                <a:avLst/>
              </a:prstGeom>
              <a:solidFill>
                <a:srgbClr val="D3D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6" name="Oval 494"/>
              <p:cNvSpPr>
                <a:spLocks noChangeArrowheads="1"/>
              </p:cNvSpPr>
              <p:nvPr/>
            </p:nvSpPr>
            <p:spPr bwMode="auto">
              <a:xfrm>
                <a:off x="2730" y="1865"/>
                <a:ext cx="481" cy="483"/>
              </a:xfrm>
              <a:prstGeom prst="ellipse">
                <a:avLst/>
              </a:prstGeom>
              <a:solidFill>
                <a:srgbClr val="D1D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7" name="Oval 495"/>
              <p:cNvSpPr>
                <a:spLocks noChangeArrowheads="1"/>
              </p:cNvSpPr>
              <p:nvPr/>
            </p:nvSpPr>
            <p:spPr bwMode="auto">
              <a:xfrm>
                <a:off x="2736" y="1871"/>
                <a:ext cx="469" cy="471"/>
              </a:xfrm>
              <a:prstGeom prst="ellipse">
                <a:avLst/>
              </a:prstGeom>
              <a:solidFill>
                <a:srgbClr val="CEC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8" name="Oval 496"/>
              <p:cNvSpPr>
                <a:spLocks noChangeArrowheads="1"/>
              </p:cNvSpPr>
              <p:nvPr/>
            </p:nvSpPr>
            <p:spPr bwMode="auto">
              <a:xfrm>
                <a:off x="2742" y="1877"/>
                <a:ext cx="457" cy="459"/>
              </a:xfrm>
              <a:prstGeom prst="ellipse">
                <a:avLst/>
              </a:prstGeom>
              <a:solidFill>
                <a:srgbClr val="CBC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89" name="Oval 497"/>
              <p:cNvSpPr>
                <a:spLocks noChangeArrowheads="1"/>
              </p:cNvSpPr>
              <p:nvPr/>
            </p:nvSpPr>
            <p:spPr bwMode="auto">
              <a:xfrm>
                <a:off x="2748" y="1882"/>
                <a:ext cx="445" cy="449"/>
              </a:xfrm>
              <a:prstGeom prst="ellipse">
                <a:avLst/>
              </a:prstGeom>
              <a:solidFill>
                <a:srgbClr val="C8C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0" name="Oval 498"/>
              <p:cNvSpPr>
                <a:spLocks noChangeArrowheads="1"/>
              </p:cNvSpPr>
              <p:nvPr/>
            </p:nvSpPr>
            <p:spPr bwMode="auto">
              <a:xfrm>
                <a:off x="2753" y="1888"/>
                <a:ext cx="435" cy="437"/>
              </a:xfrm>
              <a:prstGeom prst="ellipse">
                <a:avLst/>
              </a:prstGeom>
              <a:solidFill>
                <a:srgbClr val="C5C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1" name="Oval 499"/>
              <p:cNvSpPr>
                <a:spLocks noChangeArrowheads="1"/>
              </p:cNvSpPr>
              <p:nvPr/>
            </p:nvSpPr>
            <p:spPr bwMode="auto">
              <a:xfrm>
                <a:off x="2759" y="1894"/>
                <a:ext cx="423" cy="425"/>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2" name="Oval 500"/>
              <p:cNvSpPr>
                <a:spLocks noChangeArrowheads="1"/>
              </p:cNvSpPr>
              <p:nvPr/>
            </p:nvSpPr>
            <p:spPr bwMode="auto">
              <a:xfrm>
                <a:off x="2765" y="1900"/>
                <a:ext cx="411" cy="413"/>
              </a:xfrm>
              <a:prstGeom prst="ellipse">
                <a:avLst/>
              </a:prstGeom>
              <a:solidFill>
                <a:srgbClr val="BEB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3" name="Oval 501"/>
              <p:cNvSpPr>
                <a:spLocks noChangeArrowheads="1"/>
              </p:cNvSpPr>
              <p:nvPr/>
            </p:nvSpPr>
            <p:spPr bwMode="auto">
              <a:xfrm>
                <a:off x="2770" y="1906"/>
                <a:ext cx="401" cy="401"/>
              </a:xfrm>
              <a:prstGeom prst="ellipse">
                <a:avLst/>
              </a:prstGeom>
              <a:solidFill>
                <a:srgbClr val="BCB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4" name="Oval 502"/>
              <p:cNvSpPr>
                <a:spLocks noChangeArrowheads="1"/>
              </p:cNvSpPr>
              <p:nvPr/>
            </p:nvSpPr>
            <p:spPr bwMode="auto">
              <a:xfrm>
                <a:off x="2776" y="1911"/>
                <a:ext cx="389" cy="391"/>
              </a:xfrm>
              <a:prstGeom prst="ellipse">
                <a:avLst/>
              </a:prstGeom>
              <a:solidFill>
                <a:srgbClr val="B8B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5" name="Oval 503"/>
              <p:cNvSpPr>
                <a:spLocks noChangeArrowheads="1"/>
              </p:cNvSpPr>
              <p:nvPr/>
            </p:nvSpPr>
            <p:spPr bwMode="auto">
              <a:xfrm>
                <a:off x="2782" y="1917"/>
                <a:ext cx="377" cy="379"/>
              </a:xfrm>
              <a:prstGeom prst="ellipse">
                <a:avLst/>
              </a:prstGeom>
              <a:solidFill>
                <a:srgbClr val="B5B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6" name="Oval 504"/>
              <p:cNvSpPr>
                <a:spLocks noChangeArrowheads="1"/>
              </p:cNvSpPr>
              <p:nvPr/>
            </p:nvSpPr>
            <p:spPr bwMode="auto">
              <a:xfrm>
                <a:off x="2788" y="1923"/>
                <a:ext cx="365" cy="367"/>
              </a:xfrm>
              <a:prstGeom prst="ellipse">
                <a:avLst/>
              </a:prstGeom>
              <a:solidFill>
                <a:srgbClr val="B1B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7" name="Oval 505"/>
              <p:cNvSpPr>
                <a:spLocks noChangeArrowheads="1"/>
              </p:cNvSpPr>
              <p:nvPr/>
            </p:nvSpPr>
            <p:spPr bwMode="auto">
              <a:xfrm>
                <a:off x="2793" y="1929"/>
                <a:ext cx="355" cy="355"/>
              </a:xfrm>
              <a:prstGeom prst="ellipse">
                <a:avLst/>
              </a:prstGeom>
              <a:solidFill>
                <a:srgbClr val="AEA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8" name="Oval 506"/>
              <p:cNvSpPr>
                <a:spLocks noChangeArrowheads="1"/>
              </p:cNvSpPr>
              <p:nvPr/>
            </p:nvSpPr>
            <p:spPr bwMode="auto">
              <a:xfrm>
                <a:off x="2799" y="1934"/>
                <a:ext cx="343" cy="345"/>
              </a:xfrm>
              <a:prstGeom prst="ellipse">
                <a:avLst/>
              </a:prstGeom>
              <a:solidFill>
                <a:srgbClr val="AAA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99" name="Oval 507"/>
              <p:cNvSpPr>
                <a:spLocks noChangeArrowheads="1"/>
              </p:cNvSpPr>
              <p:nvPr/>
            </p:nvSpPr>
            <p:spPr bwMode="auto">
              <a:xfrm>
                <a:off x="2805" y="1940"/>
                <a:ext cx="331" cy="333"/>
              </a:xfrm>
              <a:prstGeom prst="ellipse">
                <a:avLst/>
              </a:prstGeom>
              <a:solidFill>
                <a:srgbClr val="A7A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0" name="Oval 508"/>
              <p:cNvSpPr>
                <a:spLocks noChangeArrowheads="1"/>
              </p:cNvSpPr>
              <p:nvPr/>
            </p:nvSpPr>
            <p:spPr bwMode="auto">
              <a:xfrm>
                <a:off x="2811" y="1946"/>
                <a:ext cx="319" cy="321"/>
              </a:xfrm>
              <a:prstGeom prst="ellipse">
                <a:avLst/>
              </a:prstGeom>
              <a:solidFill>
                <a:srgbClr val="A3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1" name="Oval 509"/>
              <p:cNvSpPr>
                <a:spLocks noChangeArrowheads="1"/>
              </p:cNvSpPr>
              <p:nvPr/>
            </p:nvSpPr>
            <p:spPr bwMode="auto">
              <a:xfrm>
                <a:off x="2816" y="1952"/>
                <a:ext cx="309" cy="309"/>
              </a:xfrm>
              <a:prstGeom prst="ellipse">
                <a:avLst/>
              </a:prstGeom>
              <a:solidFill>
                <a:srgbClr val="A1A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2" name="Oval 510"/>
              <p:cNvSpPr>
                <a:spLocks noChangeArrowheads="1"/>
              </p:cNvSpPr>
              <p:nvPr/>
            </p:nvSpPr>
            <p:spPr bwMode="auto">
              <a:xfrm>
                <a:off x="2822" y="1957"/>
                <a:ext cx="297" cy="299"/>
              </a:xfrm>
              <a:prstGeom prst="ellipse">
                <a:avLst/>
              </a:prstGeom>
              <a:solidFill>
                <a:srgbClr val="9D9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3" name="Oval 511"/>
              <p:cNvSpPr>
                <a:spLocks noChangeArrowheads="1"/>
              </p:cNvSpPr>
              <p:nvPr/>
            </p:nvSpPr>
            <p:spPr bwMode="auto">
              <a:xfrm>
                <a:off x="2828" y="1963"/>
                <a:ext cx="285" cy="287"/>
              </a:xfrm>
              <a:prstGeom prst="ellipse">
                <a:avLst/>
              </a:prstGeom>
              <a:solidFill>
                <a:srgbClr val="9A9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4" name="Oval 512"/>
              <p:cNvSpPr>
                <a:spLocks noChangeArrowheads="1"/>
              </p:cNvSpPr>
              <p:nvPr/>
            </p:nvSpPr>
            <p:spPr bwMode="auto">
              <a:xfrm>
                <a:off x="2834" y="1969"/>
                <a:ext cx="273" cy="275"/>
              </a:xfrm>
              <a:prstGeom prst="ellipse">
                <a:avLst/>
              </a:prstGeom>
              <a:solidFill>
                <a:srgbClr val="979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5" name="Oval 513"/>
              <p:cNvSpPr>
                <a:spLocks noChangeArrowheads="1"/>
              </p:cNvSpPr>
              <p:nvPr/>
            </p:nvSpPr>
            <p:spPr bwMode="auto">
              <a:xfrm>
                <a:off x="2839" y="1975"/>
                <a:ext cx="263" cy="263"/>
              </a:xfrm>
              <a:prstGeom prst="ellipse">
                <a:avLst/>
              </a:prstGeom>
              <a:solidFill>
                <a:srgbClr val="939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6" name="Oval 514"/>
              <p:cNvSpPr>
                <a:spLocks noChangeArrowheads="1"/>
              </p:cNvSpPr>
              <p:nvPr/>
            </p:nvSpPr>
            <p:spPr bwMode="auto">
              <a:xfrm>
                <a:off x="2845" y="1981"/>
                <a:ext cx="251" cy="251"/>
              </a:xfrm>
              <a:prstGeom prst="ellipse">
                <a:avLst/>
              </a:prstGeom>
              <a:solidFill>
                <a:srgbClr val="919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7" name="Oval 515"/>
              <p:cNvSpPr>
                <a:spLocks noChangeArrowheads="1"/>
              </p:cNvSpPr>
              <p:nvPr/>
            </p:nvSpPr>
            <p:spPr bwMode="auto">
              <a:xfrm>
                <a:off x="2851" y="1986"/>
                <a:ext cx="239" cy="241"/>
              </a:xfrm>
              <a:prstGeom prst="ellipse">
                <a:avLst/>
              </a:prstGeom>
              <a:solidFill>
                <a:srgbClr val="8D8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8" name="Oval 516"/>
              <p:cNvSpPr>
                <a:spLocks noChangeArrowheads="1"/>
              </p:cNvSpPr>
              <p:nvPr/>
            </p:nvSpPr>
            <p:spPr bwMode="auto">
              <a:xfrm>
                <a:off x="2857" y="1992"/>
                <a:ext cx="227" cy="229"/>
              </a:xfrm>
              <a:prstGeom prst="ellipse">
                <a:avLst/>
              </a:prstGeom>
              <a:solidFill>
                <a:srgbClr val="8B8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09" name="Oval 517"/>
              <p:cNvSpPr>
                <a:spLocks noChangeArrowheads="1"/>
              </p:cNvSpPr>
              <p:nvPr/>
            </p:nvSpPr>
            <p:spPr bwMode="auto">
              <a:xfrm>
                <a:off x="2862" y="1998"/>
                <a:ext cx="217" cy="217"/>
              </a:xfrm>
              <a:prstGeom prst="ellipse">
                <a:avLst/>
              </a:prstGeom>
              <a:solidFill>
                <a:srgbClr val="878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0" name="Oval 518"/>
              <p:cNvSpPr>
                <a:spLocks noChangeArrowheads="1"/>
              </p:cNvSpPr>
              <p:nvPr/>
            </p:nvSpPr>
            <p:spPr bwMode="auto">
              <a:xfrm>
                <a:off x="2868" y="2004"/>
                <a:ext cx="206" cy="206"/>
              </a:xfrm>
              <a:prstGeom prst="ellipse">
                <a:avLst/>
              </a:prstGeom>
              <a:solidFill>
                <a:srgbClr val="858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1" name="Oval 519"/>
              <p:cNvSpPr>
                <a:spLocks noChangeArrowheads="1"/>
              </p:cNvSpPr>
              <p:nvPr/>
            </p:nvSpPr>
            <p:spPr bwMode="auto">
              <a:xfrm>
                <a:off x="2874" y="2009"/>
                <a:ext cx="194" cy="196"/>
              </a:xfrm>
              <a:prstGeom prst="ellipse">
                <a:avLst/>
              </a:prstGeom>
              <a:solidFill>
                <a:srgbClr val="828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2" name="Oval 520"/>
              <p:cNvSpPr>
                <a:spLocks noChangeArrowheads="1"/>
              </p:cNvSpPr>
              <p:nvPr/>
            </p:nvSpPr>
            <p:spPr bwMode="auto">
              <a:xfrm>
                <a:off x="2880" y="2015"/>
                <a:ext cx="182" cy="184"/>
              </a:xfrm>
              <a:prstGeom prst="ellipse">
                <a:avLst/>
              </a:prstGeom>
              <a:solidFill>
                <a:srgbClr val="808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3" name="Oval 521"/>
              <p:cNvSpPr>
                <a:spLocks noChangeArrowheads="1"/>
              </p:cNvSpPr>
              <p:nvPr/>
            </p:nvSpPr>
            <p:spPr bwMode="auto">
              <a:xfrm>
                <a:off x="2885" y="2021"/>
                <a:ext cx="172" cy="172"/>
              </a:xfrm>
              <a:prstGeom prst="ellipse">
                <a:avLst/>
              </a:prstGeom>
              <a:solidFill>
                <a:srgbClr val="7D7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4" name="Oval 522"/>
              <p:cNvSpPr>
                <a:spLocks noChangeArrowheads="1"/>
              </p:cNvSpPr>
              <p:nvPr/>
            </p:nvSpPr>
            <p:spPr bwMode="auto">
              <a:xfrm>
                <a:off x="2891" y="2027"/>
                <a:ext cx="160" cy="160"/>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5" name="Oval 523"/>
              <p:cNvSpPr>
                <a:spLocks noChangeArrowheads="1"/>
              </p:cNvSpPr>
              <p:nvPr/>
            </p:nvSpPr>
            <p:spPr bwMode="auto">
              <a:xfrm>
                <a:off x="2897" y="2032"/>
                <a:ext cx="148" cy="150"/>
              </a:xfrm>
              <a:prstGeom prst="ellipse">
                <a:avLst/>
              </a:prstGeom>
              <a:solidFill>
                <a:srgbClr val="787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6" name="Oval 524"/>
              <p:cNvSpPr>
                <a:spLocks noChangeArrowheads="1"/>
              </p:cNvSpPr>
              <p:nvPr/>
            </p:nvSpPr>
            <p:spPr bwMode="auto">
              <a:xfrm>
                <a:off x="2903" y="2038"/>
                <a:ext cx="136" cy="138"/>
              </a:xfrm>
              <a:prstGeom prst="ellipse">
                <a:avLst/>
              </a:prstGeom>
              <a:solidFill>
                <a:srgbClr val="767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7" name="Oval 525"/>
              <p:cNvSpPr>
                <a:spLocks noChangeArrowheads="1"/>
              </p:cNvSpPr>
              <p:nvPr/>
            </p:nvSpPr>
            <p:spPr bwMode="auto">
              <a:xfrm>
                <a:off x="2908" y="2044"/>
                <a:ext cx="126" cy="126"/>
              </a:xfrm>
              <a:prstGeom prst="ellipse">
                <a:avLst/>
              </a:prstGeom>
              <a:solidFill>
                <a:srgbClr val="757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8" name="Oval 526"/>
              <p:cNvSpPr>
                <a:spLocks noChangeArrowheads="1"/>
              </p:cNvSpPr>
              <p:nvPr/>
            </p:nvSpPr>
            <p:spPr bwMode="auto">
              <a:xfrm>
                <a:off x="2914" y="2050"/>
                <a:ext cx="114" cy="114"/>
              </a:xfrm>
              <a:prstGeom prst="ellipse">
                <a:avLst/>
              </a:prstGeom>
              <a:solidFill>
                <a:srgbClr val="727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19" name="Oval 527"/>
              <p:cNvSpPr>
                <a:spLocks noChangeArrowheads="1"/>
              </p:cNvSpPr>
              <p:nvPr/>
            </p:nvSpPr>
            <p:spPr bwMode="auto">
              <a:xfrm>
                <a:off x="2920" y="2056"/>
                <a:ext cx="102" cy="102"/>
              </a:xfrm>
              <a:prstGeom prst="ellipse">
                <a:avLst/>
              </a:prstGeom>
              <a:solidFill>
                <a:srgbClr val="717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0" name="Oval 528"/>
              <p:cNvSpPr>
                <a:spLocks noChangeArrowheads="1"/>
              </p:cNvSpPr>
              <p:nvPr/>
            </p:nvSpPr>
            <p:spPr bwMode="auto">
              <a:xfrm>
                <a:off x="2926" y="2061"/>
                <a:ext cx="90" cy="92"/>
              </a:xfrm>
              <a:prstGeom prst="ellipse">
                <a:avLst/>
              </a:prstGeom>
              <a:solidFill>
                <a:srgbClr val="6F6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1" name="Oval 529"/>
              <p:cNvSpPr>
                <a:spLocks noChangeArrowheads="1"/>
              </p:cNvSpPr>
              <p:nvPr/>
            </p:nvSpPr>
            <p:spPr bwMode="auto">
              <a:xfrm>
                <a:off x="2931" y="2067"/>
                <a:ext cx="80" cy="80"/>
              </a:xfrm>
              <a:prstGeom prst="ellipse">
                <a:avLst/>
              </a:prstGeom>
              <a:solidFill>
                <a:srgbClr val="6D6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2" name="Oval 530"/>
              <p:cNvSpPr>
                <a:spLocks noChangeArrowheads="1"/>
              </p:cNvSpPr>
              <p:nvPr/>
            </p:nvSpPr>
            <p:spPr bwMode="auto">
              <a:xfrm>
                <a:off x="2937" y="2073"/>
                <a:ext cx="68" cy="68"/>
              </a:xfrm>
              <a:prstGeom prst="ellipse">
                <a:avLst/>
              </a:prstGeom>
              <a:solidFill>
                <a:srgbClr val="6C6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3" name="Oval 531"/>
              <p:cNvSpPr>
                <a:spLocks noChangeArrowheads="1"/>
              </p:cNvSpPr>
              <p:nvPr/>
            </p:nvSpPr>
            <p:spPr bwMode="auto">
              <a:xfrm>
                <a:off x="2943" y="2079"/>
                <a:ext cx="56" cy="56"/>
              </a:xfrm>
              <a:prstGeom prst="ellipse">
                <a:avLst/>
              </a:prstGeom>
              <a:solidFill>
                <a:srgbClr val="6B6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4" name="Oval 532"/>
              <p:cNvSpPr>
                <a:spLocks noChangeArrowheads="1"/>
              </p:cNvSpPr>
              <p:nvPr/>
            </p:nvSpPr>
            <p:spPr bwMode="auto">
              <a:xfrm>
                <a:off x="2949" y="2084"/>
                <a:ext cx="44" cy="46"/>
              </a:xfrm>
              <a:prstGeom prst="ellipse">
                <a:avLst/>
              </a:prstGeom>
              <a:solidFill>
                <a:srgbClr val="696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5" name="Oval 533"/>
              <p:cNvSpPr>
                <a:spLocks noChangeArrowheads="1"/>
              </p:cNvSpPr>
              <p:nvPr/>
            </p:nvSpPr>
            <p:spPr bwMode="auto">
              <a:xfrm>
                <a:off x="2954" y="2090"/>
                <a:ext cx="34" cy="34"/>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6" name="Oval 534"/>
              <p:cNvSpPr>
                <a:spLocks noChangeArrowheads="1"/>
              </p:cNvSpPr>
              <p:nvPr/>
            </p:nvSpPr>
            <p:spPr bwMode="auto">
              <a:xfrm>
                <a:off x="2960" y="2096"/>
                <a:ext cx="22" cy="22"/>
              </a:xfrm>
              <a:prstGeom prst="ellipse">
                <a:avLst/>
              </a:prstGeom>
              <a:solidFill>
                <a:srgbClr val="676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27" name="Oval 535"/>
              <p:cNvSpPr>
                <a:spLocks noChangeArrowheads="1"/>
              </p:cNvSpPr>
              <p:nvPr/>
            </p:nvSpPr>
            <p:spPr bwMode="auto">
              <a:xfrm>
                <a:off x="2966" y="2102"/>
                <a:ext cx="10" cy="10"/>
              </a:xfrm>
              <a:prstGeom prst="ellipse">
                <a:avLst/>
              </a:pr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153" name="Oval 536"/>
            <p:cNvSpPr>
              <a:spLocks noChangeArrowheads="1"/>
            </p:cNvSpPr>
            <p:nvPr/>
          </p:nvSpPr>
          <p:spPr bwMode="auto">
            <a:xfrm>
              <a:off x="2542" y="1676"/>
              <a:ext cx="856" cy="86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67" name="Oval 537"/>
          <p:cNvSpPr>
            <a:spLocks noChangeArrowheads="1"/>
          </p:cNvSpPr>
          <p:nvPr/>
        </p:nvSpPr>
        <p:spPr bwMode="auto">
          <a:xfrm>
            <a:off x="6084888" y="4210050"/>
            <a:ext cx="176212" cy="158750"/>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68" name="Oval 538"/>
          <p:cNvSpPr>
            <a:spLocks noChangeArrowheads="1"/>
          </p:cNvSpPr>
          <p:nvPr/>
        </p:nvSpPr>
        <p:spPr bwMode="auto">
          <a:xfrm>
            <a:off x="6070600" y="4197350"/>
            <a:ext cx="204788" cy="1841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69" name="Rectangle 539"/>
          <p:cNvSpPr>
            <a:spLocks noChangeArrowheads="1"/>
          </p:cNvSpPr>
          <p:nvPr/>
        </p:nvSpPr>
        <p:spPr bwMode="auto">
          <a:xfrm>
            <a:off x="6048375" y="4433888"/>
            <a:ext cx="268288" cy="320675"/>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70" name="Rectangle 540"/>
          <p:cNvSpPr>
            <a:spLocks noChangeArrowheads="1"/>
          </p:cNvSpPr>
          <p:nvPr/>
        </p:nvSpPr>
        <p:spPr bwMode="auto">
          <a:xfrm>
            <a:off x="6034088" y="4421188"/>
            <a:ext cx="296862" cy="346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71" name="Freeform 541"/>
          <p:cNvSpPr>
            <a:spLocks/>
          </p:cNvSpPr>
          <p:nvPr/>
        </p:nvSpPr>
        <p:spPr bwMode="auto">
          <a:xfrm>
            <a:off x="5300663" y="3224213"/>
            <a:ext cx="841375" cy="1035050"/>
          </a:xfrm>
          <a:custGeom>
            <a:avLst/>
            <a:gdLst>
              <a:gd name="T0" fmla="*/ 2147483647 w 471"/>
              <a:gd name="T1" fmla="*/ 0 h 652"/>
              <a:gd name="T2" fmla="*/ 0 w 471"/>
              <a:gd name="T3" fmla="*/ 2147483647 h 652"/>
              <a:gd name="T4" fmla="*/ 2147483647 w 471"/>
              <a:gd name="T5" fmla="*/ 2147483647 h 652"/>
              <a:gd name="T6" fmla="*/ 2147483647 w 471"/>
              <a:gd name="T7" fmla="*/ 2147483647 h 652"/>
              <a:gd name="T8" fmla="*/ 2147483647 w 471"/>
              <a:gd name="T9" fmla="*/ 0 h 652"/>
              <a:gd name="T10" fmla="*/ 0 60000 65536"/>
              <a:gd name="T11" fmla="*/ 0 60000 65536"/>
              <a:gd name="T12" fmla="*/ 0 60000 65536"/>
              <a:gd name="T13" fmla="*/ 0 60000 65536"/>
              <a:gd name="T14" fmla="*/ 0 60000 65536"/>
              <a:gd name="T15" fmla="*/ 0 w 471"/>
              <a:gd name="T16" fmla="*/ 0 h 652"/>
              <a:gd name="T17" fmla="*/ 471 w 471"/>
              <a:gd name="T18" fmla="*/ 652 h 652"/>
            </a:gdLst>
            <a:ahLst/>
            <a:cxnLst>
              <a:cxn ang="T10">
                <a:pos x="T0" y="T1"/>
              </a:cxn>
              <a:cxn ang="T11">
                <a:pos x="T2" y="T3"/>
              </a:cxn>
              <a:cxn ang="T12">
                <a:pos x="T4" y="T5"/>
              </a:cxn>
              <a:cxn ang="T13">
                <a:pos x="T6" y="T7"/>
              </a:cxn>
              <a:cxn ang="T14">
                <a:pos x="T8" y="T9"/>
              </a:cxn>
            </a:cxnLst>
            <a:rect l="T15" t="T16" r="T17" b="T18"/>
            <a:pathLst>
              <a:path w="471" h="652">
                <a:moveTo>
                  <a:pt x="6" y="0"/>
                </a:moveTo>
                <a:lnTo>
                  <a:pt x="0" y="5"/>
                </a:lnTo>
                <a:lnTo>
                  <a:pt x="465" y="652"/>
                </a:lnTo>
                <a:lnTo>
                  <a:pt x="471" y="647"/>
                </a:lnTo>
                <a:lnTo>
                  <a:pt x="6" y="0"/>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72" name="Oval 542"/>
          <p:cNvSpPr>
            <a:spLocks noChangeArrowheads="1"/>
          </p:cNvSpPr>
          <p:nvPr/>
        </p:nvSpPr>
        <p:spPr bwMode="auto">
          <a:xfrm>
            <a:off x="6162675" y="4298950"/>
            <a:ext cx="25400" cy="269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73" name="Oval 543"/>
          <p:cNvSpPr>
            <a:spLocks noChangeArrowheads="1"/>
          </p:cNvSpPr>
          <p:nvPr/>
        </p:nvSpPr>
        <p:spPr bwMode="auto">
          <a:xfrm>
            <a:off x="6148388" y="4286250"/>
            <a:ext cx="53975"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74" name="Oval 544"/>
          <p:cNvSpPr>
            <a:spLocks noChangeArrowheads="1"/>
          </p:cNvSpPr>
          <p:nvPr/>
        </p:nvSpPr>
        <p:spPr bwMode="auto">
          <a:xfrm>
            <a:off x="6126163" y="4241800"/>
            <a:ext cx="26987" cy="26988"/>
          </a:xfrm>
          <a:prstGeom prst="ellipse">
            <a:avLst/>
          </a:pr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75" name="Oval 545"/>
          <p:cNvSpPr>
            <a:spLocks noChangeArrowheads="1"/>
          </p:cNvSpPr>
          <p:nvPr/>
        </p:nvSpPr>
        <p:spPr bwMode="auto">
          <a:xfrm>
            <a:off x="6111875" y="4229100"/>
            <a:ext cx="55563"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76" name="Freeform 546"/>
          <p:cNvSpPr>
            <a:spLocks/>
          </p:cNvSpPr>
          <p:nvPr/>
        </p:nvSpPr>
        <p:spPr bwMode="auto">
          <a:xfrm>
            <a:off x="5268913" y="3295650"/>
            <a:ext cx="603250" cy="449263"/>
          </a:xfrm>
          <a:custGeom>
            <a:avLst/>
            <a:gdLst>
              <a:gd name="T0" fmla="*/ 2147483647 w 338"/>
              <a:gd name="T1" fmla="*/ 0 h 283"/>
              <a:gd name="T2" fmla="*/ 0 w 338"/>
              <a:gd name="T3" fmla="*/ 2147483647 h 283"/>
              <a:gd name="T4" fmla="*/ 2147483647 w 338"/>
              <a:gd name="T5" fmla="*/ 2147483647 h 283"/>
              <a:gd name="T6" fmla="*/ 2147483647 w 338"/>
              <a:gd name="T7" fmla="*/ 2147483647 h 283"/>
              <a:gd name="T8" fmla="*/ 2147483647 w 338"/>
              <a:gd name="T9" fmla="*/ 0 h 283"/>
              <a:gd name="T10" fmla="*/ 0 60000 65536"/>
              <a:gd name="T11" fmla="*/ 0 60000 65536"/>
              <a:gd name="T12" fmla="*/ 0 60000 65536"/>
              <a:gd name="T13" fmla="*/ 0 60000 65536"/>
              <a:gd name="T14" fmla="*/ 0 60000 65536"/>
              <a:gd name="T15" fmla="*/ 0 w 338"/>
              <a:gd name="T16" fmla="*/ 0 h 283"/>
              <a:gd name="T17" fmla="*/ 338 w 338"/>
              <a:gd name="T18" fmla="*/ 283 h 283"/>
            </a:gdLst>
            <a:ahLst/>
            <a:cxnLst>
              <a:cxn ang="T10">
                <a:pos x="T0" y="T1"/>
              </a:cxn>
              <a:cxn ang="T11">
                <a:pos x="T2" y="T3"/>
              </a:cxn>
              <a:cxn ang="T12">
                <a:pos x="T4" y="T5"/>
              </a:cxn>
              <a:cxn ang="T13">
                <a:pos x="T6" y="T7"/>
              </a:cxn>
              <a:cxn ang="T14">
                <a:pos x="T8" y="T9"/>
              </a:cxn>
            </a:cxnLst>
            <a:rect l="T15" t="T16" r="T17" b="T18"/>
            <a:pathLst>
              <a:path w="338" h="283">
                <a:moveTo>
                  <a:pt x="5" y="0"/>
                </a:moveTo>
                <a:lnTo>
                  <a:pt x="0" y="6"/>
                </a:lnTo>
                <a:lnTo>
                  <a:pt x="333" y="283"/>
                </a:lnTo>
                <a:lnTo>
                  <a:pt x="338" y="277"/>
                </a:lnTo>
                <a:lnTo>
                  <a:pt x="5" y="0"/>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977" name="Group 547"/>
          <p:cNvGrpSpPr>
            <a:grpSpLocks/>
          </p:cNvGrpSpPr>
          <p:nvPr/>
        </p:nvGrpSpPr>
        <p:grpSpPr bwMode="auto">
          <a:xfrm>
            <a:off x="5160963" y="3103563"/>
            <a:ext cx="258762" cy="223837"/>
            <a:chOff x="2897" y="2036"/>
            <a:chExt cx="145" cy="141"/>
          </a:xfrm>
        </p:grpSpPr>
        <p:sp>
          <p:nvSpPr>
            <p:cNvPr id="33146" name="Oval 548"/>
            <p:cNvSpPr>
              <a:spLocks noChangeArrowheads="1"/>
            </p:cNvSpPr>
            <p:nvPr/>
          </p:nvSpPr>
          <p:spPr bwMode="auto">
            <a:xfrm>
              <a:off x="2905" y="2044"/>
              <a:ext cx="129" cy="125"/>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7" name="Oval 549"/>
            <p:cNvSpPr>
              <a:spLocks noChangeArrowheads="1"/>
            </p:cNvSpPr>
            <p:nvPr/>
          </p:nvSpPr>
          <p:spPr bwMode="auto">
            <a:xfrm>
              <a:off x="2897" y="2036"/>
              <a:ext cx="145" cy="141"/>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148" name="Oval 550"/>
            <p:cNvSpPr>
              <a:spLocks noChangeArrowheads="1"/>
            </p:cNvSpPr>
            <p:nvPr/>
          </p:nvSpPr>
          <p:spPr bwMode="auto">
            <a:xfrm>
              <a:off x="2921" y="2056"/>
              <a:ext cx="98" cy="99"/>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9" name="Oval 551"/>
            <p:cNvSpPr>
              <a:spLocks noChangeArrowheads="1"/>
            </p:cNvSpPr>
            <p:nvPr/>
          </p:nvSpPr>
          <p:spPr bwMode="auto">
            <a:xfrm>
              <a:off x="2913" y="2048"/>
              <a:ext cx="114" cy="11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150" name="Oval 552"/>
            <p:cNvSpPr>
              <a:spLocks noChangeArrowheads="1"/>
            </p:cNvSpPr>
            <p:nvPr/>
          </p:nvSpPr>
          <p:spPr bwMode="auto">
            <a:xfrm>
              <a:off x="2963" y="2097"/>
              <a:ext cx="15" cy="17"/>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51" name="Oval 553"/>
            <p:cNvSpPr>
              <a:spLocks noChangeArrowheads="1"/>
            </p:cNvSpPr>
            <p:nvPr/>
          </p:nvSpPr>
          <p:spPr bwMode="auto">
            <a:xfrm>
              <a:off x="2955" y="2089"/>
              <a:ext cx="31" cy="33"/>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78" name="Oval 554"/>
          <p:cNvSpPr>
            <a:spLocks noChangeArrowheads="1"/>
          </p:cNvSpPr>
          <p:nvPr/>
        </p:nvSpPr>
        <p:spPr bwMode="auto">
          <a:xfrm>
            <a:off x="6632575" y="4295775"/>
            <a:ext cx="63500" cy="57150"/>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79" name="Oval 555"/>
          <p:cNvSpPr>
            <a:spLocks noChangeArrowheads="1"/>
          </p:cNvSpPr>
          <p:nvPr/>
        </p:nvSpPr>
        <p:spPr bwMode="auto">
          <a:xfrm>
            <a:off x="6618288" y="4283075"/>
            <a:ext cx="92075" cy="82550"/>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80" name="Rectangle 556"/>
          <p:cNvSpPr>
            <a:spLocks noChangeArrowheads="1"/>
          </p:cNvSpPr>
          <p:nvPr/>
        </p:nvSpPr>
        <p:spPr bwMode="auto">
          <a:xfrm>
            <a:off x="5584825" y="4427538"/>
            <a:ext cx="117475"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81" name="Oval 557"/>
          <p:cNvSpPr>
            <a:spLocks noChangeArrowheads="1"/>
          </p:cNvSpPr>
          <p:nvPr/>
        </p:nvSpPr>
        <p:spPr bwMode="auto">
          <a:xfrm>
            <a:off x="6397625" y="3683000"/>
            <a:ext cx="85725" cy="825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82" name="Oval 558"/>
          <p:cNvSpPr>
            <a:spLocks noChangeArrowheads="1"/>
          </p:cNvSpPr>
          <p:nvPr/>
        </p:nvSpPr>
        <p:spPr bwMode="auto">
          <a:xfrm>
            <a:off x="6383338" y="3670300"/>
            <a:ext cx="114300" cy="1079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83" name="Rectangle 559"/>
          <p:cNvSpPr>
            <a:spLocks noChangeArrowheads="1"/>
          </p:cNvSpPr>
          <p:nvPr/>
        </p:nvSpPr>
        <p:spPr bwMode="auto">
          <a:xfrm>
            <a:off x="5967413" y="4414838"/>
            <a:ext cx="14287" cy="431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84" name="Rectangle 560"/>
          <p:cNvSpPr>
            <a:spLocks noChangeArrowheads="1"/>
          </p:cNvSpPr>
          <p:nvPr/>
        </p:nvSpPr>
        <p:spPr bwMode="auto">
          <a:xfrm>
            <a:off x="5988050" y="4843463"/>
            <a:ext cx="174625"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2985" name="Group 561"/>
          <p:cNvGrpSpPr>
            <a:grpSpLocks/>
          </p:cNvGrpSpPr>
          <p:nvPr/>
        </p:nvGrpSpPr>
        <p:grpSpPr bwMode="auto">
          <a:xfrm>
            <a:off x="6294438" y="2525713"/>
            <a:ext cx="1530350" cy="1365250"/>
            <a:chOff x="3531" y="1672"/>
            <a:chExt cx="857" cy="860"/>
          </a:xfrm>
        </p:grpSpPr>
        <p:grpSp>
          <p:nvGrpSpPr>
            <p:cNvPr id="33070" name="Group 562"/>
            <p:cNvGrpSpPr>
              <a:grpSpLocks/>
            </p:cNvGrpSpPr>
            <p:nvPr/>
          </p:nvGrpSpPr>
          <p:grpSpPr bwMode="auto">
            <a:xfrm>
              <a:off x="3536" y="1677"/>
              <a:ext cx="848" cy="851"/>
              <a:chOff x="3536" y="1677"/>
              <a:chExt cx="848" cy="851"/>
            </a:xfrm>
          </p:grpSpPr>
          <p:sp>
            <p:nvSpPr>
              <p:cNvPr id="33072" name="Oval 563"/>
              <p:cNvSpPr>
                <a:spLocks noChangeArrowheads="1"/>
              </p:cNvSpPr>
              <p:nvPr/>
            </p:nvSpPr>
            <p:spPr bwMode="auto">
              <a:xfrm>
                <a:off x="3536" y="1677"/>
                <a:ext cx="848" cy="8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3" name="Oval 564"/>
              <p:cNvSpPr>
                <a:spLocks noChangeArrowheads="1"/>
              </p:cNvSpPr>
              <p:nvPr/>
            </p:nvSpPr>
            <p:spPr bwMode="auto">
              <a:xfrm>
                <a:off x="3541" y="1682"/>
                <a:ext cx="837" cy="840"/>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4" name="Oval 565"/>
              <p:cNvSpPr>
                <a:spLocks noChangeArrowheads="1"/>
              </p:cNvSpPr>
              <p:nvPr/>
            </p:nvSpPr>
            <p:spPr bwMode="auto">
              <a:xfrm>
                <a:off x="3547" y="1688"/>
                <a:ext cx="825" cy="828"/>
              </a:xfrm>
              <a:prstGeom prst="ellipse">
                <a:avLst/>
              </a:prstGeom>
              <a:solidFill>
                <a:srgbClr val="FE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5" name="Oval 566"/>
              <p:cNvSpPr>
                <a:spLocks noChangeArrowheads="1"/>
              </p:cNvSpPr>
              <p:nvPr/>
            </p:nvSpPr>
            <p:spPr bwMode="auto">
              <a:xfrm>
                <a:off x="3553" y="1694"/>
                <a:ext cx="813" cy="816"/>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6" name="Oval 567"/>
              <p:cNvSpPr>
                <a:spLocks noChangeArrowheads="1"/>
              </p:cNvSpPr>
              <p:nvPr/>
            </p:nvSpPr>
            <p:spPr bwMode="auto">
              <a:xfrm>
                <a:off x="3558" y="1700"/>
                <a:ext cx="802" cy="804"/>
              </a:xfrm>
              <a:prstGeom prst="ellipse">
                <a:avLst/>
              </a:prstGeom>
              <a:solidFill>
                <a:srgbClr val="FD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7" name="Oval 568"/>
              <p:cNvSpPr>
                <a:spLocks noChangeArrowheads="1"/>
              </p:cNvSpPr>
              <p:nvPr/>
            </p:nvSpPr>
            <p:spPr bwMode="auto">
              <a:xfrm>
                <a:off x="3564" y="1705"/>
                <a:ext cx="791" cy="794"/>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8" name="Oval 569"/>
              <p:cNvSpPr>
                <a:spLocks noChangeArrowheads="1"/>
              </p:cNvSpPr>
              <p:nvPr/>
            </p:nvSpPr>
            <p:spPr bwMode="auto">
              <a:xfrm>
                <a:off x="3570" y="1711"/>
                <a:ext cx="779" cy="782"/>
              </a:xfrm>
              <a:prstGeom prst="ellipse">
                <a:avLst/>
              </a:prstGeom>
              <a:solidFill>
                <a:srgbClr val="FC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79" name="Oval 570"/>
              <p:cNvSpPr>
                <a:spLocks noChangeArrowheads="1"/>
              </p:cNvSpPr>
              <p:nvPr/>
            </p:nvSpPr>
            <p:spPr bwMode="auto">
              <a:xfrm>
                <a:off x="3576" y="1717"/>
                <a:ext cx="767" cy="770"/>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0" name="Oval 571"/>
              <p:cNvSpPr>
                <a:spLocks noChangeArrowheads="1"/>
              </p:cNvSpPr>
              <p:nvPr/>
            </p:nvSpPr>
            <p:spPr bwMode="auto">
              <a:xfrm>
                <a:off x="3581" y="1723"/>
                <a:ext cx="756" cy="758"/>
              </a:xfrm>
              <a:prstGeom prst="ellipse">
                <a:avLst/>
              </a:prstGeom>
              <a:solidFill>
                <a:srgbClr val="FBF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1" name="Oval 572"/>
              <p:cNvSpPr>
                <a:spLocks noChangeArrowheads="1"/>
              </p:cNvSpPr>
              <p:nvPr/>
            </p:nvSpPr>
            <p:spPr bwMode="auto">
              <a:xfrm>
                <a:off x="3587" y="1728"/>
                <a:ext cx="745" cy="748"/>
              </a:xfrm>
              <a:prstGeom prst="ellipse">
                <a:avLst/>
              </a:prstGeom>
              <a:solidFill>
                <a:srgbClr val="FA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2" name="Oval 573"/>
              <p:cNvSpPr>
                <a:spLocks noChangeArrowheads="1"/>
              </p:cNvSpPr>
              <p:nvPr/>
            </p:nvSpPr>
            <p:spPr bwMode="auto">
              <a:xfrm>
                <a:off x="3593" y="1734"/>
                <a:ext cx="733" cy="736"/>
              </a:xfrm>
              <a:prstGeom prst="ellipse">
                <a:avLst/>
              </a:prstGeom>
              <a:solidFill>
                <a:srgbClr val="F9F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3" name="Oval 574"/>
              <p:cNvSpPr>
                <a:spLocks noChangeArrowheads="1"/>
              </p:cNvSpPr>
              <p:nvPr/>
            </p:nvSpPr>
            <p:spPr bwMode="auto">
              <a:xfrm>
                <a:off x="3599" y="1740"/>
                <a:ext cx="721" cy="724"/>
              </a:xfrm>
              <a:prstGeom prst="ellipse">
                <a:avLst/>
              </a:prstGeom>
              <a:solidFill>
                <a:srgbClr val="F8F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4" name="Oval 575"/>
              <p:cNvSpPr>
                <a:spLocks noChangeArrowheads="1"/>
              </p:cNvSpPr>
              <p:nvPr/>
            </p:nvSpPr>
            <p:spPr bwMode="auto">
              <a:xfrm>
                <a:off x="3604" y="1746"/>
                <a:ext cx="710" cy="712"/>
              </a:xfrm>
              <a:prstGeom prst="ellipse">
                <a:avLst/>
              </a:prstGeom>
              <a:solidFill>
                <a:srgbClr val="F7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5" name="Oval 576"/>
              <p:cNvSpPr>
                <a:spLocks noChangeArrowheads="1"/>
              </p:cNvSpPr>
              <p:nvPr/>
            </p:nvSpPr>
            <p:spPr bwMode="auto">
              <a:xfrm>
                <a:off x="3610" y="1752"/>
                <a:ext cx="699" cy="700"/>
              </a:xfrm>
              <a:prstGeom prst="ellipse">
                <a:avLst/>
              </a:prstGeom>
              <a:solidFill>
                <a:srgbClr val="F6F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6" name="Oval 577"/>
              <p:cNvSpPr>
                <a:spLocks noChangeArrowheads="1"/>
              </p:cNvSpPr>
              <p:nvPr/>
            </p:nvSpPr>
            <p:spPr bwMode="auto">
              <a:xfrm>
                <a:off x="3616" y="1757"/>
                <a:ext cx="687" cy="690"/>
              </a:xfrm>
              <a:prstGeom prst="ellipse">
                <a:avLst/>
              </a:prstGeom>
              <a:solidFill>
                <a:srgbClr val="F5F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7" name="Oval 578"/>
              <p:cNvSpPr>
                <a:spLocks noChangeArrowheads="1"/>
              </p:cNvSpPr>
              <p:nvPr/>
            </p:nvSpPr>
            <p:spPr bwMode="auto">
              <a:xfrm>
                <a:off x="3622" y="1763"/>
                <a:ext cx="675" cy="678"/>
              </a:xfrm>
              <a:prstGeom prst="ellipse">
                <a:avLst/>
              </a:prstGeom>
              <a:solidFill>
                <a:srgbClr val="F4F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8" name="Oval 579"/>
              <p:cNvSpPr>
                <a:spLocks noChangeArrowheads="1"/>
              </p:cNvSpPr>
              <p:nvPr/>
            </p:nvSpPr>
            <p:spPr bwMode="auto">
              <a:xfrm>
                <a:off x="3627" y="1769"/>
                <a:ext cx="664" cy="666"/>
              </a:xfrm>
              <a:prstGeom prst="ellipse">
                <a:avLst/>
              </a:prstGeom>
              <a:solidFill>
                <a:srgbClr val="F2F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89" name="Oval 580"/>
              <p:cNvSpPr>
                <a:spLocks noChangeArrowheads="1"/>
              </p:cNvSpPr>
              <p:nvPr/>
            </p:nvSpPr>
            <p:spPr bwMode="auto">
              <a:xfrm>
                <a:off x="3633" y="1775"/>
                <a:ext cx="653" cy="654"/>
              </a:xfrm>
              <a:prstGeom prst="ellipse">
                <a:avLst/>
              </a:prstGeom>
              <a:solidFill>
                <a:srgbClr val="F1F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0" name="Oval 581"/>
              <p:cNvSpPr>
                <a:spLocks noChangeArrowheads="1"/>
              </p:cNvSpPr>
              <p:nvPr/>
            </p:nvSpPr>
            <p:spPr bwMode="auto">
              <a:xfrm>
                <a:off x="3639" y="1780"/>
                <a:ext cx="641" cy="644"/>
              </a:xfrm>
              <a:prstGeom prst="ellipse">
                <a:avLst/>
              </a:prstGeom>
              <a:solidFill>
                <a:srgbClr val="F0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1" name="Oval 582"/>
              <p:cNvSpPr>
                <a:spLocks noChangeArrowheads="1"/>
              </p:cNvSpPr>
              <p:nvPr/>
            </p:nvSpPr>
            <p:spPr bwMode="auto">
              <a:xfrm>
                <a:off x="3645" y="1786"/>
                <a:ext cx="630" cy="633"/>
              </a:xfrm>
              <a:prstGeom prst="ellipse">
                <a:avLst/>
              </a:prstGeom>
              <a:solidFill>
                <a:srgbClr val="EEE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2" name="Oval 583"/>
              <p:cNvSpPr>
                <a:spLocks noChangeArrowheads="1"/>
              </p:cNvSpPr>
              <p:nvPr/>
            </p:nvSpPr>
            <p:spPr bwMode="auto">
              <a:xfrm>
                <a:off x="3650" y="1792"/>
                <a:ext cx="619" cy="621"/>
              </a:xfrm>
              <a:prstGeom prst="ellipse">
                <a:avLst/>
              </a:prstGeom>
              <a:solidFill>
                <a:srgbClr val="EC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3" name="Oval 584"/>
              <p:cNvSpPr>
                <a:spLocks noChangeArrowheads="1"/>
              </p:cNvSpPr>
              <p:nvPr/>
            </p:nvSpPr>
            <p:spPr bwMode="auto">
              <a:xfrm>
                <a:off x="3656" y="1798"/>
                <a:ext cx="608" cy="609"/>
              </a:xfrm>
              <a:prstGeom prst="ellipse">
                <a:avLst/>
              </a:prstGeom>
              <a:solidFill>
                <a:srgbClr val="EBE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4" name="Oval 585"/>
              <p:cNvSpPr>
                <a:spLocks noChangeArrowheads="1"/>
              </p:cNvSpPr>
              <p:nvPr/>
            </p:nvSpPr>
            <p:spPr bwMode="auto">
              <a:xfrm>
                <a:off x="3662" y="1803"/>
                <a:ext cx="596" cy="599"/>
              </a:xfrm>
              <a:prstGeom prst="ellipse">
                <a:avLst/>
              </a:prstGeom>
              <a:solidFill>
                <a:srgbClr val="E9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5" name="Oval 586"/>
              <p:cNvSpPr>
                <a:spLocks noChangeArrowheads="1"/>
              </p:cNvSpPr>
              <p:nvPr/>
            </p:nvSpPr>
            <p:spPr bwMode="auto">
              <a:xfrm>
                <a:off x="3668" y="1809"/>
                <a:ext cx="584" cy="587"/>
              </a:xfrm>
              <a:prstGeom prst="ellipse">
                <a:avLst/>
              </a:prstGeom>
              <a:solidFill>
                <a:srgbClr val="E7E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6" name="Oval 587"/>
              <p:cNvSpPr>
                <a:spLocks noChangeArrowheads="1"/>
              </p:cNvSpPr>
              <p:nvPr/>
            </p:nvSpPr>
            <p:spPr bwMode="auto">
              <a:xfrm>
                <a:off x="3673" y="1815"/>
                <a:ext cx="573" cy="575"/>
              </a:xfrm>
              <a:prstGeom prst="ellipse">
                <a:avLst/>
              </a:pr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7" name="Oval 588"/>
              <p:cNvSpPr>
                <a:spLocks noChangeArrowheads="1"/>
              </p:cNvSpPr>
              <p:nvPr/>
            </p:nvSpPr>
            <p:spPr bwMode="auto">
              <a:xfrm>
                <a:off x="3679" y="1821"/>
                <a:ext cx="562" cy="563"/>
              </a:xfrm>
              <a:prstGeom prst="ellipse">
                <a:avLst/>
              </a:prstGeom>
              <a:solidFill>
                <a:srgbClr val="E3E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8" name="Oval 589"/>
              <p:cNvSpPr>
                <a:spLocks noChangeArrowheads="1"/>
              </p:cNvSpPr>
              <p:nvPr/>
            </p:nvSpPr>
            <p:spPr bwMode="auto">
              <a:xfrm>
                <a:off x="3685" y="1827"/>
                <a:ext cx="550" cy="551"/>
              </a:xfrm>
              <a:prstGeom prst="ellipse">
                <a:avLst/>
              </a:prstGeom>
              <a:solidFill>
                <a:srgbClr val="E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99" name="Oval 590"/>
              <p:cNvSpPr>
                <a:spLocks noChangeArrowheads="1"/>
              </p:cNvSpPr>
              <p:nvPr/>
            </p:nvSpPr>
            <p:spPr bwMode="auto">
              <a:xfrm>
                <a:off x="3691" y="1832"/>
                <a:ext cx="538" cy="541"/>
              </a:xfrm>
              <a:prstGeom prst="ellipse">
                <a:avLst/>
              </a:prstGeom>
              <a:solidFill>
                <a:srgbClr val="DED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0" name="Oval 591"/>
              <p:cNvSpPr>
                <a:spLocks noChangeArrowheads="1"/>
              </p:cNvSpPr>
              <p:nvPr/>
            </p:nvSpPr>
            <p:spPr bwMode="auto">
              <a:xfrm>
                <a:off x="3696" y="1838"/>
                <a:ext cx="527" cy="529"/>
              </a:xfrm>
              <a:prstGeom prst="ellipse">
                <a:avLst/>
              </a:prstGeom>
              <a:solidFill>
                <a:srgbClr val="DCD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1" name="Oval 592"/>
              <p:cNvSpPr>
                <a:spLocks noChangeArrowheads="1"/>
              </p:cNvSpPr>
              <p:nvPr/>
            </p:nvSpPr>
            <p:spPr bwMode="auto">
              <a:xfrm>
                <a:off x="3702" y="1844"/>
                <a:ext cx="516" cy="517"/>
              </a:xfrm>
              <a:prstGeom prst="ellipse">
                <a:avLst/>
              </a:prstGeom>
              <a:solidFill>
                <a:srgbClr val="D9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2" name="Oval 593"/>
              <p:cNvSpPr>
                <a:spLocks noChangeArrowheads="1"/>
              </p:cNvSpPr>
              <p:nvPr/>
            </p:nvSpPr>
            <p:spPr bwMode="auto">
              <a:xfrm>
                <a:off x="3708" y="1850"/>
                <a:ext cx="504" cy="505"/>
              </a:xfrm>
              <a:prstGeom prst="ellipse">
                <a:avLst/>
              </a:prstGeom>
              <a:solidFill>
                <a:srgbClr val="D7D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3" name="Oval 594"/>
              <p:cNvSpPr>
                <a:spLocks noChangeArrowheads="1"/>
              </p:cNvSpPr>
              <p:nvPr/>
            </p:nvSpPr>
            <p:spPr bwMode="auto">
              <a:xfrm>
                <a:off x="3714" y="1855"/>
                <a:ext cx="492" cy="495"/>
              </a:xfrm>
              <a:prstGeom prst="ellipse">
                <a:avLst/>
              </a:prstGeom>
              <a:solidFill>
                <a:srgbClr val="D3D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4" name="Oval 595"/>
              <p:cNvSpPr>
                <a:spLocks noChangeArrowheads="1"/>
              </p:cNvSpPr>
              <p:nvPr/>
            </p:nvSpPr>
            <p:spPr bwMode="auto">
              <a:xfrm>
                <a:off x="3719" y="1861"/>
                <a:ext cx="481" cy="483"/>
              </a:xfrm>
              <a:prstGeom prst="ellipse">
                <a:avLst/>
              </a:prstGeom>
              <a:solidFill>
                <a:srgbClr val="D1D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5" name="Oval 596"/>
              <p:cNvSpPr>
                <a:spLocks noChangeArrowheads="1"/>
              </p:cNvSpPr>
              <p:nvPr/>
            </p:nvSpPr>
            <p:spPr bwMode="auto">
              <a:xfrm>
                <a:off x="3725" y="1867"/>
                <a:ext cx="470" cy="471"/>
              </a:xfrm>
              <a:prstGeom prst="ellipse">
                <a:avLst/>
              </a:prstGeom>
              <a:solidFill>
                <a:srgbClr val="CEC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6" name="Oval 597"/>
              <p:cNvSpPr>
                <a:spLocks noChangeArrowheads="1"/>
              </p:cNvSpPr>
              <p:nvPr/>
            </p:nvSpPr>
            <p:spPr bwMode="auto">
              <a:xfrm>
                <a:off x="3731" y="1873"/>
                <a:ext cx="458" cy="459"/>
              </a:xfrm>
              <a:prstGeom prst="ellipse">
                <a:avLst/>
              </a:prstGeom>
              <a:solidFill>
                <a:srgbClr val="CBC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7" name="Oval 598"/>
              <p:cNvSpPr>
                <a:spLocks noChangeArrowheads="1"/>
              </p:cNvSpPr>
              <p:nvPr/>
            </p:nvSpPr>
            <p:spPr bwMode="auto">
              <a:xfrm>
                <a:off x="3737" y="1878"/>
                <a:ext cx="446" cy="449"/>
              </a:xfrm>
              <a:prstGeom prst="ellipse">
                <a:avLst/>
              </a:prstGeom>
              <a:solidFill>
                <a:srgbClr val="C8C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8" name="Oval 599"/>
              <p:cNvSpPr>
                <a:spLocks noChangeArrowheads="1"/>
              </p:cNvSpPr>
              <p:nvPr/>
            </p:nvSpPr>
            <p:spPr bwMode="auto">
              <a:xfrm>
                <a:off x="3742" y="1884"/>
                <a:ext cx="435" cy="437"/>
              </a:xfrm>
              <a:prstGeom prst="ellipse">
                <a:avLst/>
              </a:prstGeom>
              <a:solidFill>
                <a:srgbClr val="C5C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09" name="Oval 600"/>
              <p:cNvSpPr>
                <a:spLocks noChangeArrowheads="1"/>
              </p:cNvSpPr>
              <p:nvPr/>
            </p:nvSpPr>
            <p:spPr bwMode="auto">
              <a:xfrm>
                <a:off x="3748" y="1890"/>
                <a:ext cx="424" cy="425"/>
              </a:xfrm>
              <a:prstGeom prst="ellipse">
                <a:avLst/>
              </a:prstGeom>
              <a:solidFill>
                <a:srgbClr val="C2C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0" name="Oval 601"/>
              <p:cNvSpPr>
                <a:spLocks noChangeArrowheads="1"/>
              </p:cNvSpPr>
              <p:nvPr/>
            </p:nvSpPr>
            <p:spPr bwMode="auto">
              <a:xfrm>
                <a:off x="3754" y="1896"/>
                <a:ext cx="412" cy="413"/>
              </a:xfrm>
              <a:prstGeom prst="ellipse">
                <a:avLst/>
              </a:prstGeom>
              <a:solidFill>
                <a:srgbClr val="BEB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1" name="Oval 602"/>
              <p:cNvSpPr>
                <a:spLocks noChangeArrowheads="1"/>
              </p:cNvSpPr>
              <p:nvPr/>
            </p:nvSpPr>
            <p:spPr bwMode="auto">
              <a:xfrm>
                <a:off x="3759" y="1902"/>
                <a:ext cx="401" cy="401"/>
              </a:xfrm>
              <a:prstGeom prst="ellipse">
                <a:avLst/>
              </a:prstGeom>
              <a:solidFill>
                <a:srgbClr val="BCB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2" name="Oval 603"/>
              <p:cNvSpPr>
                <a:spLocks noChangeArrowheads="1"/>
              </p:cNvSpPr>
              <p:nvPr/>
            </p:nvSpPr>
            <p:spPr bwMode="auto">
              <a:xfrm>
                <a:off x="3765" y="1907"/>
                <a:ext cx="389" cy="391"/>
              </a:xfrm>
              <a:prstGeom prst="ellipse">
                <a:avLst/>
              </a:prstGeom>
              <a:solidFill>
                <a:srgbClr val="B8B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3" name="Oval 604"/>
              <p:cNvSpPr>
                <a:spLocks noChangeArrowheads="1"/>
              </p:cNvSpPr>
              <p:nvPr/>
            </p:nvSpPr>
            <p:spPr bwMode="auto">
              <a:xfrm>
                <a:off x="3771" y="1913"/>
                <a:ext cx="377" cy="379"/>
              </a:xfrm>
              <a:prstGeom prst="ellipse">
                <a:avLst/>
              </a:prstGeom>
              <a:solidFill>
                <a:srgbClr val="B5B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4" name="Oval 605"/>
              <p:cNvSpPr>
                <a:spLocks noChangeArrowheads="1"/>
              </p:cNvSpPr>
              <p:nvPr/>
            </p:nvSpPr>
            <p:spPr bwMode="auto">
              <a:xfrm>
                <a:off x="3777" y="1919"/>
                <a:ext cx="366" cy="367"/>
              </a:xfrm>
              <a:prstGeom prst="ellipse">
                <a:avLst/>
              </a:prstGeom>
              <a:solidFill>
                <a:srgbClr val="B1B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5" name="Oval 606"/>
              <p:cNvSpPr>
                <a:spLocks noChangeArrowheads="1"/>
              </p:cNvSpPr>
              <p:nvPr/>
            </p:nvSpPr>
            <p:spPr bwMode="auto">
              <a:xfrm>
                <a:off x="3782" y="1925"/>
                <a:ext cx="355" cy="355"/>
              </a:xfrm>
              <a:prstGeom prst="ellipse">
                <a:avLst/>
              </a:prstGeom>
              <a:solidFill>
                <a:srgbClr val="AEA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6" name="Oval 607"/>
              <p:cNvSpPr>
                <a:spLocks noChangeArrowheads="1"/>
              </p:cNvSpPr>
              <p:nvPr/>
            </p:nvSpPr>
            <p:spPr bwMode="auto">
              <a:xfrm>
                <a:off x="3788" y="1930"/>
                <a:ext cx="343" cy="345"/>
              </a:xfrm>
              <a:prstGeom prst="ellipse">
                <a:avLst/>
              </a:prstGeom>
              <a:solidFill>
                <a:srgbClr val="AAA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7" name="Oval 608"/>
              <p:cNvSpPr>
                <a:spLocks noChangeArrowheads="1"/>
              </p:cNvSpPr>
              <p:nvPr/>
            </p:nvSpPr>
            <p:spPr bwMode="auto">
              <a:xfrm>
                <a:off x="3794" y="1936"/>
                <a:ext cx="331" cy="333"/>
              </a:xfrm>
              <a:prstGeom prst="ellipse">
                <a:avLst/>
              </a:prstGeom>
              <a:solidFill>
                <a:srgbClr val="A7A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8" name="Oval 609"/>
              <p:cNvSpPr>
                <a:spLocks noChangeArrowheads="1"/>
              </p:cNvSpPr>
              <p:nvPr/>
            </p:nvSpPr>
            <p:spPr bwMode="auto">
              <a:xfrm>
                <a:off x="3800" y="1942"/>
                <a:ext cx="320" cy="321"/>
              </a:xfrm>
              <a:prstGeom prst="ellipse">
                <a:avLst/>
              </a:prstGeom>
              <a:solidFill>
                <a:srgbClr val="A3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19" name="Oval 610"/>
              <p:cNvSpPr>
                <a:spLocks noChangeArrowheads="1"/>
              </p:cNvSpPr>
              <p:nvPr/>
            </p:nvSpPr>
            <p:spPr bwMode="auto">
              <a:xfrm>
                <a:off x="3805" y="1948"/>
                <a:ext cx="309" cy="309"/>
              </a:xfrm>
              <a:prstGeom prst="ellipse">
                <a:avLst/>
              </a:prstGeom>
              <a:solidFill>
                <a:srgbClr val="A1A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0" name="Oval 611"/>
              <p:cNvSpPr>
                <a:spLocks noChangeArrowheads="1"/>
              </p:cNvSpPr>
              <p:nvPr/>
            </p:nvSpPr>
            <p:spPr bwMode="auto">
              <a:xfrm>
                <a:off x="3811" y="1953"/>
                <a:ext cx="297" cy="299"/>
              </a:xfrm>
              <a:prstGeom prst="ellipse">
                <a:avLst/>
              </a:prstGeom>
              <a:solidFill>
                <a:srgbClr val="9D9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1" name="Oval 612"/>
              <p:cNvSpPr>
                <a:spLocks noChangeArrowheads="1"/>
              </p:cNvSpPr>
              <p:nvPr/>
            </p:nvSpPr>
            <p:spPr bwMode="auto">
              <a:xfrm>
                <a:off x="3817" y="1959"/>
                <a:ext cx="285" cy="287"/>
              </a:xfrm>
              <a:prstGeom prst="ellipse">
                <a:avLst/>
              </a:prstGeom>
              <a:solidFill>
                <a:srgbClr val="9A9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2" name="Oval 613"/>
              <p:cNvSpPr>
                <a:spLocks noChangeArrowheads="1"/>
              </p:cNvSpPr>
              <p:nvPr/>
            </p:nvSpPr>
            <p:spPr bwMode="auto">
              <a:xfrm>
                <a:off x="3823" y="1965"/>
                <a:ext cx="274" cy="275"/>
              </a:xfrm>
              <a:prstGeom prst="ellipse">
                <a:avLst/>
              </a:prstGeom>
              <a:solidFill>
                <a:srgbClr val="979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3" name="Oval 614"/>
              <p:cNvSpPr>
                <a:spLocks noChangeArrowheads="1"/>
              </p:cNvSpPr>
              <p:nvPr/>
            </p:nvSpPr>
            <p:spPr bwMode="auto">
              <a:xfrm>
                <a:off x="3828" y="1971"/>
                <a:ext cx="263" cy="263"/>
              </a:xfrm>
              <a:prstGeom prst="ellipse">
                <a:avLst/>
              </a:prstGeom>
              <a:solidFill>
                <a:srgbClr val="939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4" name="Oval 615"/>
              <p:cNvSpPr>
                <a:spLocks noChangeArrowheads="1"/>
              </p:cNvSpPr>
              <p:nvPr/>
            </p:nvSpPr>
            <p:spPr bwMode="auto">
              <a:xfrm>
                <a:off x="3834" y="1977"/>
                <a:ext cx="251" cy="251"/>
              </a:xfrm>
              <a:prstGeom prst="ellipse">
                <a:avLst/>
              </a:prstGeom>
              <a:solidFill>
                <a:srgbClr val="919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5" name="Oval 616"/>
              <p:cNvSpPr>
                <a:spLocks noChangeArrowheads="1"/>
              </p:cNvSpPr>
              <p:nvPr/>
            </p:nvSpPr>
            <p:spPr bwMode="auto">
              <a:xfrm>
                <a:off x="3840" y="1982"/>
                <a:ext cx="239" cy="241"/>
              </a:xfrm>
              <a:prstGeom prst="ellipse">
                <a:avLst/>
              </a:prstGeom>
              <a:solidFill>
                <a:srgbClr val="8D8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6" name="Oval 617"/>
              <p:cNvSpPr>
                <a:spLocks noChangeArrowheads="1"/>
              </p:cNvSpPr>
              <p:nvPr/>
            </p:nvSpPr>
            <p:spPr bwMode="auto">
              <a:xfrm>
                <a:off x="3846" y="1988"/>
                <a:ext cx="228" cy="229"/>
              </a:xfrm>
              <a:prstGeom prst="ellipse">
                <a:avLst/>
              </a:prstGeom>
              <a:solidFill>
                <a:srgbClr val="8B8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7" name="Oval 618"/>
              <p:cNvSpPr>
                <a:spLocks noChangeArrowheads="1"/>
              </p:cNvSpPr>
              <p:nvPr/>
            </p:nvSpPr>
            <p:spPr bwMode="auto">
              <a:xfrm>
                <a:off x="3851" y="1994"/>
                <a:ext cx="217" cy="217"/>
              </a:xfrm>
              <a:prstGeom prst="ellipse">
                <a:avLst/>
              </a:prstGeom>
              <a:solidFill>
                <a:srgbClr val="878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8" name="Oval 619"/>
              <p:cNvSpPr>
                <a:spLocks noChangeArrowheads="1"/>
              </p:cNvSpPr>
              <p:nvPr/>
            </p:nvSpPr>
            <p:spPr bwMode="auto">
              <a:xfrm>
                <a:off x="3857" y="2000"/>
                <a:ext cx="206" cy="206"/>
              </a:xfrm>
              <a:prstGeom prst="ellipse">
                <a:avLst/>
              </a:prstGeom>
              <a:solidFill>
                <a:srgbClr val="858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29" name="Oval 620"/>
              <p:cNvSpPr>
                <a:spLocks noChangeArrowheads="1"/>
              </p:cNvSpPr>
              <p:nvPr/>
            </p:nvSpPr>
            <p:spPr bwMode="auto">
              <a:xfrm>
                <a:off x="3863" y="2005"/>
                <a:ext cx="194" cy="196"/>
              </a:xfrm>
              <a:prstGeom prst="ellipse">
                <a:avLst/>
              </a:prstGeom>
              <a:solidFill>
                <a:srgbClr val="828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0" name="Oval 621"/>
              <p:cNvSpPr>
                <a:spLocks noChangeArrowheads="1"/>
              </p:cNvSpPr>
              <p:nvPr/>
            </p:nvSpPr>
            <p:spPr bwMode="auto">
              <a:xfrm>
                <a:off x="3869" y="2011"/>
                <a:ext cx="183" cy="184"/>
              </a:xfrm>
              <a:prstGeom prst="ellipse">
                <a:avLst/>
              </a:prstGeom>
              <a:solidFill>
                <a:srgbClr val="808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1" name="Oval 622"/>
              <p:cNvSpPr>
                <a:spLocks noChangeArrowheads="1"/>
              </p:cNvSpPr>
              <p:nvPr/>
            </p:nvSpPr>
            <p:spPr bwMode="auto">
              <a:xfrm>
                <a:off x="3874" y="2017"/>
                <a:ext cx="172" cy="172"/>
              </a:xfrm>
              <a:prstGeom prst="ellipse">
                <a:avLst/>
              </a:prstGeom>
              <a:solidFill>
                <a:srgbClr val="7D7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2" name="Oval 623"/>
              <p:cNvSpPr>
                <a:spLocks noChangeArrowheads="1"/>
              </p:cNvSpPr>
              <p:nvPr/>
            </p:nvSpPr>
            <p:spPr bwMode="auto">
              <a:xfrm>
                <a:off x="3880" y="2023"/>
                <a:ext cx="160" cy="160"/>
              </a:xfrm>
              <a:prstGeom prst="ellipse">
                <a:avLst/>
              </a:prstGeom>
              <a:solidFill>
                <a:srgbClr val="7B7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3" name="Oval 624"/>
              <p:cNvSpPr>
                <a:spLocks noChangeArrowheads="1"/>
              </p:cNvSpPr>
              <p:nvPr/>
            </p:nvSpPr>
            <p:spPr bwMode="auto">
              <a:xfrm>
                <a:off x="3886" y="2028"/>
                <a:ext cx="148" cy="150"/>
              </a:xfrm>
              <a:prstGeom prst="ellipse">
                <a:avLst/>
              </a:prstGeom>
              <a:solidFill>
                <a:srgbClr val="787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4" name="Oval 625"/>
              <p:cNvSpPr>
                <a:spLocks noChangeArrowheads="1"/>
              </p:cNvSpPr>
              <p:nvPr/>
            </p:nvSpPr>
            <p:spPr bwMode="auto">
              <a:xfrm>
                <a:off x="3892" y="2034"/>
                <a:ext cx="137" cy="138"/>
              </a:xfrm>
              <a:prstGeom prst="ellipse">
                <a:avLst/>
              </a:prstGeom>
              <a:solidFill>
                <a:srgbClr val="767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5" name="Oval 626"/>
              <p:cNvSpPr>
                <a:spLocks noChangeArrowheads="1"/>
              </p:cNvSpPr>
              <p:nvPr/>
            </p:nvSpPr>
            <p:spPr bwMode="auto">
              <a:xfrm>
                <a:off x="3897" y="2040"/>
                <a:ext cx="126" cy="126"/>
              </a:xfrm>
              <a:prstGeom prst="ellipse">
                <a:avLst/>
              </a:prstGeom>
              <a:solidFill>
                <a:srgbClr val="757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6" name="Oval 627"/>
              <p:cNvSpPr>
                <a:spLocks noChangeArrowheads="1"/>
              </p:cNvSpPr>
              <p:nvPr/>
            </p:nvSpPr>
            <p:spPr bwMode="auto">
              <a:xfrm>
                <a:off x="3903" y="2046"/>
                <a:ext cx="114" cy="114"/>
              </a:xfrm>
              <a:prstGeom prst="ellipse">
                <a:avLst/>
              </a:prstGeom>
              <a:solidFill>
                <a:srgbClr val="727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7" name="Oval 628"/>
              <p:cNvSpPr>
                <a:spLocks noChangeArrowheads="1"/>
              </p:cNvSpPr>
              <p:nvPr/>
            </p:nvSpPr>
            <p:spPr bwMode="auto">
              <a:xfrm>
                <a:off x="3909" y="2052"/>
                <a:ext cx="102" cy="102"/>
              </a:xfrm>
              <a:prstGeom prst="ellipse">
                <a:avLst/>
              </a:prstGeom>
              <a:solidFill>
                <a:srgbClr val="717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8" name="Oval 629"/>
              <p:cNvSpPr>
                <a:spLocks noChangeArrowheads="1"/>
              </p:cNvSpPr>
              <p:nvPr/>
            </p:nvSpPr>
            <p:spPr bwMode="auto">
              <a:xfrm>
                <a:off x="3915" y="2057"/>
                <a:ext cx="91" cy="92"/>
              </a:xfrm>
              <a:prstGeom prst="ellipse">
                <a:avLst/>
              </a:prstGeom>
              <a:solidFill>
                <a:srgbClr val="6F6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39" name="Oval 630"/>
              <p:cNvSpPr>
                <a:spLocks noChangeArrowheads="1"/>
              </p:cNvSpPr>
              <p:nvPr/>
            </p:nvSpPr>
            <p:spPr bwMode="auto">
              <a:xfrm>
                <a:off x="3920" y="2063"/>
                <a:ext cx="80" cy="80"/>
              </a:xfrm>
              <a:prstGeom prst="ellipse">
                <a:avLst/>
              </a:prstGeom>
              <a:solidFill>
                <a:srgbClr val="6D6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0" name="Oval 631"/>
              <p:cNvSpPr>
                <a:spLocks noChangeArrowheads="1"/>
              </p:cNvSpPr>
              <p:nvPr/>
            </p:nvSpPr>
            <p:spPr bwMode="auto">
              <a:xfrm>
                <a:off x="3926" y="2069"/>
                <a:ext cx="68" cy="68"/>
              </a:xfrm>
              <a:prstGeom prst="ellipse">
                <a:avLst/>
              </a:prstGeom>
              <a:solidFill>
                <a:srgbClr val="6C6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1" name="Oval 632"/>
              <p:cNvSpPr>
                <a:spLocks noChangeArrowheads="1"/>
              </p:cNvSpPr>
              <p:nvPr/>
            </p:nvSpPr>
            <p:spPr bwMode="auto">
              <a:xfrm>
                <a:off x="3932" y="2075"/>
                <a:ext cx="56" cy="56"/>
              </a:xfrm>
              <a:prstGeom prst="ellipse">
                <a:avLst/>
              </a:prstGeom>
              <a:solidFill>
                <a:srgbClr val="6B6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2" name="Oval 633"/>
              <p:cNvSpPr>
                <a:spLocks noChangeArrowheads="1"/>
              </p:cNvSpPr>
              <p:nvPr/>
            </p:nvSpPr>
            <p:spPr bwMode="auto">
              <a:xfrm>
                <a:off x="3938" y="2080"/>
                <a:ext cx="45" cy="46"/>
              </a:xfrm>
              <a:prstGeom prst="ellipse">
                <a:avLst/>
              </a:prstGeom>
              <a:solidFill>
                <a:srgbClr val="696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3" name="Oval 634"/>
              <p:cNvSpPr>
                <a:spLocks noChangeArrowheads="1"/>
              </p:cNvSpPr>
              <p:nvPr/>
            </p:nvSpPr>
            <p:spPr bwMode="auto">
              <a:xfrm>
                <a:off x="3943" y="2086"/>
                <a:ext cx="34" cy="34"/>
              </a:xfrm>
              <a:prstGeom prst="ellipse">
                <a:avLst/>
              </a:prstGeom>
              <a:solidFill>
                <a:srgbClr val="686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4" name="Oval 635"/>
              <p:cNvSpPr>
                <a:spLocks noChangeArrowheads="1"/>
              </p:cNvSpPr>
              <p:nvPr/>
            </p:nvSpPr>
            <p:spPr bwMode="auto">
              <a:xfrm>
                <a:off x="3949" y="2092"/>
                <a:ext cx="22" cy="22"/>
              </a:xfrm>
              <a:prstGeom prst="ellipse">
                <a:avLst/>
              </a:prstGeom>
              <a:solidFill>
                <a:srgbClr val="676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45" name="Oval 636"/>
              <p:cNvSpPr>
                <a:spLocks noChangeArrowheads="1"/>
              </p:cNvSpPr>
              <p:nvPr/>
            </p:nvSpPr>
            <p:spPr bwMode="auto">
              <a:xfrm>
                <a:off x="3955" y="2098"/>
                <a:ext cx="10" cy="10"/>
              </a:xfrm>
              <a:prstGeom prst="ellipse">
                <a:avLst/>
              </a:pr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071" name="Oval 637"/>
            <p:cNvSpPr>
              <a:spLocks noChangeArrowheads="1"/>
            </p:cNvSpPr>
            <p:nvPr/>
          </p:nvSpPr>
          <p:spPr bwMode="auto">
            <a:xfrm>
              <a:off x="3531" y="1672"/>
              <a:ext cx="857" cy="86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86" name="Freeform 638"/>
          <p:cNvSpPr>
            <a:spLocks/>
          </p:cNvSpPr>
          <p:nvPr/>
        </p:nvSpPr>
        <p:spPr bwMode="auto">
          <a:xfrm>
            <a:off x="6494463" y="3281363"/>
            <a:ext cx="574675" cy="444500"/>
          </a:xfrm>
          <a:custGeom>
            <a:avLst/>
            <a:gdLst>
              <a:gd name="T0" fmla="*/ 2147483647 w 322"/>
              <a:gd name="T1" fmla="*/ 2147483647 h 280"/>
              <a:gd name="T2" fmla="*/ 2147483647 w 322"/>
              <a:gd name="T3" fmla="*/ 0 h 280"/>
              <a:gd name="T4" fmla="*/ 0 w 322"/>
              <a:gd name="T5" fmla="*/ 2147483647 h 280"/>
              <a:gd name="T6" fmla="*/ 2147483647 w 322"/>
              <a:gd name="T7" fmla="*/ 2147483647 h 280"/>
              <a:gd name="T8" fmla="*/ 2147483647 w 322"/>
              <a:gd name="T9" fmla="*/ 2147483647 h 280"/>
              <a:gd name="T10" fmla="*/ 0 60000 65536"/>
              <a:gd name="T11" fmla="*/ 0 60000 65536"/>
              <a:gd name="T12" fmla="*/ 0 60000 65536"/>
              <a:gd name="T13" fmla="*/ 0 60000 65536"/>
              <a:gd name="T14" fmla="*/ 0 60000 65536"/>
              <a:gd name="T15" fmla="*/ 0 w 322"/>
              <a:gd name="T16" fmla="*/ 0 h 280"/>
              <a:gd name="T17" fmla="*/ 322 w 322"/>
              <a:gd name="T18" fmla="*/ 280 h 280"/>
            </a:gdLst>
            <a:ahLst/>
            <a:cxnLst>
              <a:cxn ang="T10">
                <a:pos x="T0" y="T1"/>
              </a:cxn>
              <a:cxn ang="T11">
                <a:pos x="T2" y="T3"/>
              </a:cxn>
              <a:cxn ang="T12">
                <a:pos x="T4" y="T5"/>
              </a:cxn>
              <a:cxn ang="T13">
                <a:pos x="T6" y="T7"/>
              </a:cxn>
              <a:cxn ang="T14">
                <a:pos x="T8" y="T9"/>
              </a:cxn>
            </a:cxnLst>
            <a:rect l="T15" t="T16" r="T17" b="T18"/>
            <a:pathLst>
              <a:path w="322" h="280">
                <a:moveTo>
                  <a:pt x="322" y="6"/>
                </a:moveTo>
                <a:lnTo>
                  <a:pt x="317" y="0"/>
                </a:lnTo>
                <a:lnTo>
                  <a:pt x="0" y="274"/>
                </a:lnTo>
                <a:lnTo>
                  <a:pt x="5" y="280"/>
                </a:lnTo>
                <a:lnTo>
                  <a:pt x="322" y="6"/>
                </a:lnTo>
                <a:close/>
              </a:path>
            </a:pathLst>
          </a:custGeom>
          <a:solidFill>
            <a:srgbClr val="B25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87" name="Oval 639"/>
          <p:cNvSpPr>
            <a:spLocks noChangeArrowheads="1"/>
          </p:cNvSpPr>
          <p:nvPr/>
        </p:nvSpPr>
        <p:spPr bwMode="auto">
          <a:xfrm>
            <a:off x="5876925" y="3689350"/>
            <a:ext cx="88900" cy="825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88" name="Oval 640"/>
          <p:cNvSpPr>
            <a:spLocks noChangeArrowheads="1"/>
          </p:cNvSpPr>
          <p:nvPr/>
        </p:nvSpPr>
        <p:spPr bwMode="auto">
          <a:xfrm>
            <a:off x="5862638" y="3676650"/>
            <a:ext cx="117475" cy="10795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89" name="Freeform 641"/>
          <p:cNvSpPr>
            <a:spLocks/>
          </p:cNvSpPr>
          <p:nvPr/>
        </p:nvSpPr>
        <p:spPr bwMode="auto">
          <a:xfrm>
            <a:off x="6215063" y="3211513"/>
            <a:ext cx="855662" cy="1035050"/>
          </a:xfrm>
          <a:custGeom>
            <a:avLst/>
            <a:gdLst>
              <a:gd name="T0" fmla="*/ 2147483647 w 479"/>
              <a:gd name="T1" fmla="*/ 2147483647 h 652"/>
              <a:gd name="T2" fmla="*/ 2147483647 w 479"/>
              <a:gd name="T3" fmla="*/ 0 h 652"/>
              <a:gd name="T4" fmla="*/ 0 w 479"/>
              <a:gd name="T5" fmla="*/ 2147483647 h 652"/>
              <a:gd name="T6" fmla="*/ 2147483647 w 479"/>
              <a:gd name="T7" fmla="*/ 2147483647 h 652"/>
              <a:gd name="T8" fmla="*/ 2147483647 w 479"/>
              <a:gd name="T9" fmla="*/ 2147483647 h 652"/>
              <a:gd name="T10" fmla="*/ 0 60000 65536"/>
              <a:gd name="T11" fmla="*/ 0 60000 65536"/>
              <a:gd name="T12" fmla="*/ 0 60000 65536"/>
              <a:gd name="T13" fmla="*/ 0 60000 65536"/>
              <a:gd name="T14" fmla="*/ 0 60000 65536"/>
              <a:gd name="T15" fmla="*/ 0 w 479"/>
              <a:gd name="T16" fmla="*/ 0 h 652"/>
              <a:gd name="T17" fmla="*/ 479 w 479"/>
              <a:gd name="T18" fmla="*/ 652 h 652"/>
            </a:gdLst>
            <a:ahLst/>
            <a:cxnLst>
              <a:cxn ang="T10">
                <a:pos x="T0" y="T1"/>
              </a:cxn>
              <a:cxn ang="T11">
                <a:pos x="T2" y="T3"/>
              </a:cxn>
              <a:cxn ang="T12">
                <a:pos x="T4" y="T5"/>
              </a:cxn>
              <a:cxn ang="T13">
                <a:pos x="T6" y="T7"/>
              </a:cxn>
              <a:cxn ang="T14">
                <a:pos x="T8" y="T9"/>
              </a:cxn>
            </a:cxnLst>
            <a:rect l="T15" t="T16" r="T17" b="T18"/>
            <a:pathLst>
              <a:path w="479" h="652">
                <a:moveTo>
                  <a:pt x="479" y="5"/>
                </a:moveTo>
                <a:lnTo>
                  <a:pt x="473" y="0"/>
                </a:lnTo>
                <a:lnTo>
                  <a:pt x="0" y="647"/>
                </a:lnTo>
                <a:lnTo>
                  <a:pt x="6" y="652"/>
                </a:lnTo>
                <a:lnTo>
                  <a:pt x="479" y="5"/>
                </a:lnTo>
                <a:close/>
              </a:path>
            </a:pathLst>
          </a:cu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90" name="Oval 642"/>
          <p:cNvSpPr>
            <a:spLocks noChangeArrowheads="1"/>
          </p:cNvSpPr>
          <p:nvPr/>
        </p:nvSpPr>
        <p:spPr bwMode="auto">
          <a:xfrm>
            <a:off x="6210300" y="4241800"/>
            <a:ext cx="26988" cy="26988"/>
          </a:xfrm>
          <a:prstGeom prst="ellipse">
            <a:avLst/>
          </a:prstGeom>
          <a:solidFill>
            <a:srgbClr val="00B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91" name="Oval 643"/>
          <p:cNvSpPr>
            <a:spLocks noChangeArrowheads="1"/>
          </p:cNvSpPr>
          <p:nvPr/>
        </p:nvSpPr>
        <p:spPr bwMode="auto">
          <a:xfrm>
            <a:off x="6196013" y="4229100"/>
            <a:ext cx="55562"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992" name="Group 644"/>
          <p:cNvGrpSpPr>
            <a:grpSpLocks/>
          </p:cNvGrpSpPr>
          <p:nvPr/>
        </p:nvGrpSpPr>
        <p:grpSpPr bwMode="auto">
          <a:xfrm>
            <a:off x="6929438" y="3097213"/>
            <a:ext cx="257175" cy="223837"/>
            <a:chOff x="3887" y="2032"/>
            <a:chExt cx="144" cy="141"/>
          </a:xfrm>
        </p:grpSpPr>
        <p:sp>
          <p:nvSpPr>
            <p:cNvPr id="33064" name="Oval 645"/>
            <p:cNvSpPr>
              <a:spLocks noChangeArrowheads="1"/>
            </p:cNvSpPr>
            <p:nvPr/>
          </p:nvSpPr>
          <p:spPr bwMode="auto">
            <a:xfrm>
              <a:off x="3895" y="2040"/>
              <a:ext cx="128" cy="125"/>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65" name="Oval 646"/>
            <p:cNvSpPr>
              <a:spLocks noChangeArrowheads="1"/>
            </p:cNvSpPr>
            <p:nvPr/>
          </p:nvSpPr>
          <p:spPr bwMode="auto">
            <a:xfrm>
              <a:off x="3887" y="2032"/>
              <a:ext cx="144" cy="141"/>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66" name="Oval 647"/>
            <p:cNvSpPr>
              <a:spLocks noChangeArrowheads="1"/>
            </p:cNvSpPr>
            <p:nvPr/>
          </p:nvSpPr>
          <p:spPr bwMode="auto">
            <a:xfrm>
              <a:off x="3910" y="2052"/>
              <a:ext cx="99" cy="99"/>
            </a:xfrm>
            <a:prstGeom prst="ellipse">
              <a:avLst/>
            </a:pr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67" name="Oval 648"/>
            <p:cNvSpPr>
              <a:spLocks noChangeArrowheads="1"/>
            </p:cNvSpPr>
            <p:nvPr/>
          </p:nvSpPr>
          <p:spPr bwMode="auto">
            <a:xfrm>
              <a:off x="3902" y="2044"/>
              <a:ext cx="115" cy="11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68" name="Oval 649"/>
            <p:cNvSpPr>
              <a:spLocks noChangeArrowheads="1"/>
            </p:cNvSpPr>
            <p:nvPr/>
          </p:nvSpPr>
          <p:spPr bwMode="auto">
            <a:xfrm>
              <a:off x="3952" y="2093"/>
              <a:ext cx="15" cy="1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69" name="Oval 650"/>
            <p:cNvSpPr>
              <a:spLocks noChangeArrowheads="1"/>
            </p:cNvSpPr>
            <p:nvPr/>
          </p:nvSpPr>
          <p:spPr bwMode="auto">
            <a:xfrm>
              <a:off x="3944" y="2085"/>
              <a:ext cx="31" cy="34"/>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2993" name="Group 651"/>
          <p:cNvGrpSpPr>
            <a:grpSpLocks/>
          </p:cNvGrpSpPr>
          <p:nvPr/>
        </p:nvGrpSpPr>
        <p:grpSpPr bwMode="auto">
          <a:xfrm>
            <a:off x="6073775" y="4457700"/>
            <a:ext cx="214313" cy="273050"/>
            <a:chOff x="3408" y="2889"/>
            <a:chExt cx="120" cy="172"/>
          </a:xfrm>
        </p:grpSpPr>
        <p:sp>
          <p:nvSpPr>
            <p:cNvPr id="33062" name="Rectangle 652"/>
            <p:cNvSpPr>
              <a:spLocks noChangeArrowheads="1"/>
            </p:cNvSpPr>
            <p:nvPr/>
          </p:nvSpPr>
          <p:spPr bwMode="auto">
            <a:xfrm>
              <a:off x="3412" y="2893"/>
              <a:ext cx="112" cy="164"/>
            </a:xfrm>
            <a:prstGeom prst="rect">
              <a:avLst/>
            </a:prstGeom>
            <a:blipFill dpi="0" rotWithShape="0">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63" name="Rectangle 653"/>
            <p:cNvSpPr>
              <a:spLocks noChangeArrowheads="1"/>
            </p:cNvSpPr>
            <p:nvPr/>
          </p:nvSpPr>
          <p:spPr bwMode="auto">
            <a:xfrm>
              <a:off x="3408" y="2889"/>
              <a:ext cx="120" cy="17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994" name="Oval 654"/>
          <p:cNvSpPr>
            <a:spLocks noChangeArrowheads="1"/>
          </p:cNvSpPr>
          <p:nvPr/>
        </p:nvSpPr>
        <p:spPr bwMode="auto">
          <a:xfrm>
            <a:off x="6753225" y="4295775"/>
            <a:ext cx="61913" cy="57150"/>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95" name="Oval 655"/>
          <p:cNvSpPr>
            <a:spLocks noChangeArrowheads="1"/>
          </p:cNvSpPr>
          <p:nvPr/>
        </p:nvSpPr>
        <p:spPr bwMode="auto">
          <a:xfrm>
            <a:off x="6738938" y="4283075"/>
            <a:ext cx="90487" cy="82550"/>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996" name="Rectangle 656"/>
          <p:cNvSpPr>
            <a:spLocks noChangeArrowheads="1"/>
          </p:cNvSpPr>
          <p:nvPr/>
        </p:nvSpPr>
        <p:spPr bwMode="auto">
          <a:xfrm>
            <a:off x="6773863" y="4195763"/>
            <a:ext cx="14287" cy="87312"/>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97" name="Freeform 657"/>
          <p:cNvSpPr>
            <a:spLocks/>
          </p:cNvSpPr>
          <p:nvPr/>
        </p:nvSpPr>
        <p:spPr bwMode="auto">
          <a:xfrm>
            <a:off x="6653213" y="4192588"/>
            <a:ext cx="15875" cy="90487"/>
          </a:xfrm>
          <a:custGeom>
            <a:avLst/>
            <a:gdLst>
              <a:gd name="T0" fmla="*/ 2147483647 w 9"/>
              <a:gd name="T1" fmla="*/ 2147483647 h 57"/>
              <a:gd name="T2" fmla="*/ 2147483647 w 9"/>
              <a:gd name="T3" fmla="*/ 2147483647 h 57"/>
              <a:gd name="T4" fmla="*/ 2147483647 w 9"/>
              <a:gd name="T5" fmla="*/ 0 h 57"/>
              <a:gd name="T6" fmla="*/ 0 w 9"/>
              <a:gd name="T7" fmla="*/ 0 h 57"/>
              <a:gd name="T8" fmla="*/ 2147483647 w 9"/>
              <a:gd name="T9" fmla="*/ 2147483647 h 57"/>
              <a:gd name="T10" fmla="*/ 0 60000 65536"/>
              <a:gd name="T11" fmla="*/ 0 60000 65536"/>
              <a:gd name="T12" fmla="*/ 0 60000 65536"/>
              <a:gd name="T13" fmla="*/ 0 60000 65536"/>
              <a:gd name="T14" fmla="*/ 0 60000 65536"/>
              <a:gd name="T15" fmla="*/ 0 w 9"/>
              <a:gd name="T16" fmla="*/ 0 h 57"/>
              <a:gd name="T17" fmla="*/ 9 w 9"/>
              <a:gd name="T18" fmla="*/ 57 h 57"/>
            </a:gdLst>
            <a:ahLst/>
            <a:cxnLst>
              <a:cxn ang="T10">
                <a:pos x="T0" y="T1"/>
              </a:cxn>
              <a:cxn ang="T11">
                <a:pos x="T2" y="T3"/>
              </a:cxn>
              <a:cxn ang="T12">
                <a:pos x="T4" y="T5"/>
              </a:cxn>
              <a:cxn ang="T13">
                <a:pos x="T6" y="T7"/>
              </a:cxn>
              <a:cxn ang="T14">
                <a:pos x="T8" y="T9"/>
              </a:cxn>
            </a:cxnLst>
            <a:rect l="T15" t="T16" r="T17" b="T18"/>
            <a:pathLst>
              <a:path w="9" h="57">
                <a:moveTo>
                  <a:pt x="1" y="57"/>
                </a:moveTo>
                <a:lnTo>
                  <a:pt x="9" y="57"/>
                </a:lnTo>
                <a:lnTo>
                  <a:pt x="8" y="0"/>
                </a:lnTo>
                <a:lnTo>
                  <a:pt x="0" y="0"/>
                </a:lnTo>
                <a:lnTo>
                  <a:pt x="1" y="57"/>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98" name="Freeform 658"/>
          <p:cNvSpPr>
            <a:spLocks/>
          </p:cNvSpPr>
          <p:nvPr/>
        </p:nvSpPr>
        <p:spPr bwMode="auto">
          <a:xfrm>
            <a:off x="6267450" y="2649538"/>
            <a:ext cx="430213" cy="14287"/>
          </a:xfrm>
          <a:custGeom>
            <a:avLst/>
            <a:gdLst>
              <a:gd name="T0" fmla="*/ 2147483647 w 241"/>
              <a:gd name="T1" fmla="*/ 2147483647 h 9"/>
              <a:gd name="T2" fmla="*/ 2147483647 w 241"/>
              <a:gd name="T3" fmla="*/ 0 h 9"/>
              <a:gd name="T4" fmla="*/ 0 w 241"/>
              <a:gd name="T5" fmla="*/ 2147483647 h 9"/>
              <a:gd name="T6" fmla="*/ 0 w 241"/>
              <a:gd name="T7" fmla="*/ 2147483647 h 9"/>
              <a:gd name="T8" fmla="*/ 2147483647 w 241"/>
              <a:gd name="T9" fmla="*/ 2147483647 h 9"/>
              <a:gd name="T10" fmla="*/ 0 60000 65536"/>
              <a:gd name="T11" fmla="*/ 0 60000 65536"/>
              <a:gd name="T12" fmla="*/ 0 60000 65536"/>
              <a:gd name="T13" fmla="*/ 0 60000 65536"/>
              <a:gd name="T14" fmla="*/ 0 60000 65536"/>
              <a:gd name="T15" fmla="*/ 0 w 241"/>
              <a:gd name="T16" fmla="*/ 0 h 9"/>
              <a:gd name="T17" fmla="*/ 241 w 241"/>
              <a:gd name="T18" fmla="*/ 9 h 9"/>
            </a:gdLst>
            <a:ahLst/>
            <a:cxnLst>
              <a:cxn ang="T10">
                <a:pos x="T0" y="T1"/>
              </a:cxn>
              <a:cxn ang="T11">
                <a:pos x="T2" y="T3"/>
              </a:cxn>
              <a:cxn ang="T12">
                <a:pos x="T4" y="T5"/>
              </a:cxn>
              <a:cxn ang="T13">
                <a:pos x="T6" y="T7"/>
              </a:cxn>
              <a:cxn ang="T14">
                <a:pos x="T8" y="T9"/>
              </a:cxn>
            </a:cxnLst>
            <a:rect l="T15" t="T16" r="T17" b="T18"/>
            <a:pathLst>
              <a:path w="241" h="9">
                <a:moveTo>
                  <a:pt x="241" y="8"/>
                </a:moveTo>
                <a:lnTo>
                  <a:pt x="241" y="0"/>
                </a:lnTo>
                <a:lnTo>
                  <a:pt x="0" y="1"/>
                </a:lnTo>
                <a:lnTo>
                  <a:pt x="0" y="9"/>
                </a:lnTo>
                <a:lnTo>
                  <a:pt x="241" y="8"/>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99" name="Oval 659"/>
          <p:cNvSpPr>
            <a:spLocks noChangeArrowheads="1"/>
          </p:cNvSpPr>
          <p:nvPr/>
        </p:nvSpPr>
        <p:spPr bwMode="auto">
          <a:xfrm>
            <a:off x="5410200" y="4910138"/>
            <a:ext cx="647700" cy="57150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00" name="Oval 660"/>
          <p:cNvSpPr>
            <a:spLocks noChangeArrowheads="1"/>
          </p:cNvSpPr>
          <p:nvPr/>
        </p:nvSpPr>
        <p:spPr bwMode="auto">
          <a:xfrm>
            <a:off x="5395913" y="4897438"/>
            <a:ext cx="676275" cy="5969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01" name="Oval 661"/>
          <p:cNvSpPr>
            <a:spLocks noChangeArrowheads="1"/>
          </p:cNvSpPr>
          <p:nvPr/>
        </p:nvSpPr>
        <p:spPr bwMode="auto">
          <a:xfrm>
            <a:off x="5668963" y="4297363"/>
            <a:ext cx="63500" cy="5873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02" name="Oval 662"/>
          <p:cNvSpPr>
            <a:spLocks noChangeArrowheads="1"/>
          </p:cNvSpPr>
          <p:nvPr/>
        </p:nvSpPr>
        <p:spPr bwMode="auto">
          <a:xfrm>
            <a:off x="5654675" y="4284663"/>
            <a:ext cx="92075" cy="84137"/>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3003" name="Group 663"/>
          <p:cNvGrpSpPr>
            <a:grpSpLocks/>
          </p:cNvGrpSpPr>
          <p:nvPr/>
        </p:nvGrpSpPr>
        <p:grpSpPr bwMode="auto">
          <a:xfrm>
            <a:off x="5445125" y="4941888"/>
            <a:ext cx="571500" cy="501650"/>
            <a:chOff x="3056" y="3194"/>
            <a:chExt cx="320" cy="316"/>
          </a:xfrm>
        </p:grpSpPr>
        <p:sp>
          <p:nvSpPr>
            <p:cNvPr id="33060" name="Oval 664"/>
            <p:cNvSpPr>
              <a:spLocks noChangeArrowheads="1"/>
            </p:cNvSpPr>
            <p:nvPr/>
          </p:nvSpPr>
          <p:spPr bwMode="auto">
            <a:xfrm>
              <a:off x="3061" y="3199"/>
              <a:ext cx="311" cy="307"/>
            </a:xfrm>
            <a:prstGeom prst="ellipse">
              <a:avLst/>
            </a:prstGeom>
            <a:blipFill dpi="0" rotWithShape="0">
              <a:blip r:embed="rId8"/>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61" name="Oval 665"/>
            <p:cNvSpPr>
              <a:spLocks noChangeArrowheads="1"/>
            </p:cNvSpPr>
            <p:nvPr/>
          </p:nvSpPr>
          <p:spPr bwMode="auto">
            <a:xfrm>
              <a:off x="3056" y="3194"/>
              <a:ext cx="320" cy="316"/>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004" name="Freeform 666"/>
          <p:cNvSpPr>
            <a:spLocks/>
          </p:cNvSpPr>
          <p:nvPr/>
        </p:nvSpPr>
        <p:spPr bwMode="auto">
          <a:xfrm>
            <a:off x="5559425" y="5035550"/>
            <a:ext cx="358775" cy="319088"/>
          </a:xfrm>
          <a:custGeom>
            <a:avLst/>
            <a:gdLst>
              <a:gd name="T0" fmla="*/ 2147483647 w 201"/>
              <a:gd name="T1" fmla="*/ 0 h 201"/>
              <a:gd name="T2" fmla="*/ 0 w 201"/>
              <a:gd name="T3" fmla="*/ 2147483647 h 201"/>
              <a:gd name="T4" fmla="*/ 2147483647 w 201"/>
              <a:gd name="T5" fmla="*/ 2147483647 h 201"/>
              <a:gd name="T6" fmla="*/ 2147483647 w 201"/>
              <a:gd name="T7" fmla="*/ 2147483647 h 201"/>
              <a:gd name="T8" fmla="*/ 2147483647 w 201"/>
              <a:gd name="T9" fmla="*/ 0 h 201"/>
              <a:gd name="T10" fmla="*/ 0 60000 65536"/>
              <a:gd name="T11" fmla="*/ 0 60000 65536"/>
              <a:gd name="T12" fmla="*/ 0 60000 65536"/>
              <a:gd name="T13" fmla="*/ 0 60000 65536"/>
              <a:gd name="T14" fmla="*/ 0 60000 65536"/>
              <a:gd name="T15" fmla="*/ 0 w 201"/>
              <a:gd name="T16" fmla="*/ 0 h 201"/>
              <a:gd name="T17" fmla="*/ 201 w 201"/>
              <a:gd name="T18" fmla="*/ 201 h 201"/>
            </a:gdLst>
            <a:ahLst/>
            <a:cxnLst>
              <a:cxn ang="T10">
                <a:pos x="T0" y="T1"/>
              </a:cxn>
              <a:cxn ang="T11">
                <a:pos x="T2" y="T3"/>
              </a:cxn>
              <a:cxn ang="T12">
                <a:pos x="T4" y="T5"/>
              </a:cxn>
              <a:cxn ang="T13">
                <a:pos x="T6" y="T7"/>
              </a:cxn>
              <a:cxn ang="T14">
                <a:pos x="T8" y="T9"/>
              </a:cxn>
            </a:cxnLst>
            <a:rect l="T15" t="T16" r="T17" b="T18"/>
            <a:pathLst>
              <a:path w="201" h="201">
                <a:moveTo>
                  <a:pt x="6" y="0"/>
                </a:moveTo>
                <a:lnTo>
                  <a:pt x="0" y="6"/>
                </a:lnTo>
                <a:lnTo>
                  <a:pt x="195" y="201"/>
                </a:lnTo>
                <a:lnTo>
                  <a:pt x="201" y="195"/>
                </a:lnTo>
                <a:lnTo>
                  <a:pt x="6" y="0"/>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3005" name="Group 667"/>
          <p:cNvGrpSpPr>
            <a:grpSpLocks/>
          </p:cNvGrpSpPr>
          <p:nvPr/>
        </p:nvGrpSpPr>
        <p:grpSpPr bwMode="auto">
          <a:xfrm>
            <a:off x="5570538" y="4765675"/>
            <a:ext cx="147637" cy="98425"/>
            <a:chOff x="3126" y="3083"/>
            <a:chExt cx="83" cy="62"/>
          </a:xfrm>
        </p:grpSpPr>
        <p:sp>
          <p:nvSpPr>
            <p:cNvPr id="33056" name="Rectangle 668"/>
            <p:cNvSpPr>
              <a:spLocks noChangeArrowheads="1"/>
            </p:cNvSpPr>
            <p:nvPr/>
          </p:nvSpPr>
          <p:spPr bwMode="auto">
            <a:xfrm>
              <a:off x="3134" y="3091"/>
              <a:ext cx="13"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57" name="Rectangle 669"/>
            <p:cNvSpPr>
              <a:spLocks noChangeArrowheads="1"/>
            </p:cNvSpPr>
            <p:nvPr/>
          </p:nvSpPr>
          <p:spPr bwMode="auto">
            <a:xfrm>
              <a:off x="3126" y="3083"/>
              <a:ext cx="29"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58" name="Rectangle 670"/>
            <p:cNvSpPr>
              <a:spLocks noChangeArrowheads="1"/>
            </p:cNvSpPr>
            <p:nvPr/>
          </p:nvSpPr>
          <p:spPr bwMode="auto">
            <a:xfrm>
              <a:off x="3187" y="3091"/>
              <a:ext cx="14"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59" name="Rectangle 671"/>
            <p:cNvSpPr>
              <a:spLocks noChangeArrowheads="1"/>
            </p:cNvSpPr>
            <p:nvPr/>
          </p:nvSpPr>
          <p:spPr bwMode="auto">
            <a:xfrm>
              <a:off x="3179" y="3083"/>
              <a:ext cx="30"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006" name="Rectangle 672"/>
          <p:cNvSpPr>
            <a:spLocks noChangeArrowheads="1"/>
          </p:cNvSpPr>
          <p:nvPr/>
        </p:nvSpPr>
        <p:spPr bwMode="auto">
          <a:xfrm>
            <a:off x="5695950" y="4338638"/>
            <a:ext cx="14288"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07" name="Oval 673"/>
          <p:cNvSpPr>
            <a:spLocks noChangeArrowheads="1"/>
          </p:cNvSpPr>
          <p:nvPr/>
        </p:nvSpPr>
        <p:spPr bwMode="auto">
          <a:xfrm>
            <a:off x="5545138" y="4297363"/>
            <a:ext cx="63500" cy="5873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08" name="Oval 674"/>
          <p:cNvSpPr>
            <a:spLocks noChangeArrowheads="1"/>
          </p:cNvSpPr>
          <p:nvPr/>
        </p:nvSpPr>
        <p:spPr bwMode="auto">
          <a:xfrm>
            <a:off x="5530850" y="4284663"/>
            <a:ext cx="92075" cy="84137"/>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09" name="Rectangle 675"/>
          <p:cNvSpPr>
            <a:spLocks noChangeArrowheads="1"/>
          </p:cNvSpPr>
          <p:nvPr/>
        </p:nvSpPr>
        <p:spPr bwMode="auto">
          <a:xfrm>
            <a:off x="5588000" y="4859338"/>
            <a:ext cx="14288" cy="82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10" name="Rectangle 676"/>
          <p:cNvSpPr>
            <a:spLocks noChangeArrowheads="1"/>
          </p:cNvSpPr>
          <p:nvPr/>
        </p:nvSpPr>
        <p:spPr bwMode="auto">
          <a:xfrm>
            <a:off x="5570538" y="4191000"/>
            <a:ext cx="14287" cy="9683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11" name="Rectangle 677"/>
          <p:cNvSpPr>
            <a:spLocks noChangeArrowheads="1"/>
          </p:cNvSpPr>
          <p:nvPr/>
        </p:nvSpPr>
        <p:spPr bwMode="auto">
          <a:xfrm>
            <a:off x="6710363" y="3792538"/>
            <a:ext cx="14287" cy="401637"/>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12" name="Oval 678"/>
          <p:cNvSpPr>
            <a:spLocks noChangeArrowheads="1"/>
          </p:cNvSpPr>
          <p:nvPr/>
        </p:nvSpPr>
        <p:spPr bwMode="auto">
          <a:xfrm>
            <a:off x="6704013" y="3765550"/>
            <a:ext cx="26987" cy="26988"/>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13" name="Oval 679"/>
          <p:cNvSpPr>
            <a:spLocks noChangeArrowheads="1"/>
          </p:cNvSpPr>
          <p:nvPr/>
        </p:nvSpPr>
        <p:spPr bwMode="auto">
          <a:xfrm>
            <a:off x="6689725" y="3752850"/>
            <a:ext cx="55563"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14" name="Freeform 680"/>
          <p:cNvSpPr>
            <a:spLocks/>
          </p:cNvSpPr>
          <p:nvPr/>
        </p:nvSpPr>
        <p:spPr bwMode="auto">
          <a:xfrm>
            <a:off x="5673725" y="2649538"/>
            <a:ext cx="415925" cy="14287"/>
          </a:xfrm>
          <a:custGeom>
            <a:avLst/>
            <a:gdLst>
              <a:gd name="T0" fmla="*/ 0 w 233"/>
              <a:gd name="T1" fmla="*/ 0 h 9"/>
              <a:gd name="T2" fmla="*/ 0 w 233"/>
              <a:gd name="T3" fmla="*/ 2147483647 h 9"/>
              <a:gd name="T4" fmla="*/ 2147483647 w 233"/>
              <a:gd name="T5" fmla="*/ 2147483647 h 9"/>
              <a:gd name="T6" fmla="*/ 2147483647 w 233"/>
              <a:gd name="T7" fmla="*/ 2147483647 h 9"/>
              <a:gd name="T8" fmla="*/ 0 w 233"/>
              <a:gd name="T9" fmla="*/ 0 h 9"/>
              <a:gd name="T10" fmla="*/ 0 60000 65536"/>
              <a:gd name="T11" fmla="*/ 0 60000 65536"/>
              <a:gd name="T12" fmla="*/ 0 60000 65536"/>
              <a:gd name="T13" fmla="*/ 0 60000 65536"/>
              <a:gd name="T14" fmla="*/ 0 60000 65536"/>
              <a:gd name="T15" fmla="*/ 0 w 233"/>
              <a:gd name="T16" fmla="*/ 0 h 9"/>
              <a:gd name="T17" fmla="*/ 233 w 233"/>
              <a:gd name="T18" fmla="*/ 9 h 9"/>
            </a:gdLst>
            <a:ahLst/>
            <a:cxnLst>
              <a:cxn ang="T10">
                <a:pos x="T0" y="T1"/>
              </a:cxn>
              <a:cxn ang="T11">
                <a:pos x="T2" y="T3"/>
              </a:cxn>
              <a:cxn ang="T12">
                <a:pos x="T4" y="T5"/>
              </a:cxn>
              <a:cxn ang="T13">
                <a:pos x="T6" y="T7"/>
              </a:cxn>
              <a:cxn ang="T14">
                <a:pos x="T8" y="T9"/>
              </a:cxn>
            </a:cxnLst>
            <a:rect l="T15" t="T16" r="T17" b="T18"/>
            <a:pathLst>
              <a:path w="233" h="9">
                <a:moveTo>
                  <a:pt x="0" y="0"/>
                </a:moveTo>
                <a:lnTo>
                  <a:pt x="0" y="8"/>
                </a:lnTo>
                <a:lnTo>
                  <a:pt x="233" y="9"/>
                </a:lnTo>
                <a:lnTo>
                  <a:pt x="233" y="1"/>
                </a:lnTo>
                <a:lnTo>
                  <a:pt x="0" y="0"/>
                </a:lnTo>
                <a:close/>
              </a:path>
            </a:pathLst>
          </a:custGeom>
          <a:solidFill>
            <a:srgbClr val="A2C1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15" name="Rectangle 681"/>
          <p:cNvSpPr>
            <a:spLocks noChangeArrowheads="1"/>
          </p:cNvSpPr>
          <p:nvPr/>
        </p:nvSpPr>
        <p:spPr bwMode="auto">
          <a:xfrm>
            <a:off x="5653088" y="3783013"/>
            <a:ext cx="14287" cy="40957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16" name="Oval 682"/>
          <p:cNvSpPr>
            <a:spLocks noChangeArrowheads="1"/>
          </p:cNvSpPr>
          <p:nvPr/>
        </p:nvSpPr>
        <p:spPr bwMode="auto">
          <a:xfrm>
            <a:off x="5637213" y="3759200"/>
            <a:ext cx="25400" cy="26988"/>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17" name="Oval 683"/>
          <p:cNvSpPr>
            <a:spLocks noChangeArrowheads="1"/>
          </p:cNvSpPr>
          <p:nvPr/>
        </p:nvSpPr>
        <p:spPr bwMode="auto">
          <a:xfrm>
            <a:off x="5622925" y="3746500"/>
            <a:ext cx="53975" cy="52388"/>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18" name="Rectangle 684"/>
          <p:cNvSpPr>
            <a:spLocks noChangeArrowheads="1"/>
          </p:cNvSpPr>
          <p:nvPr/>
        </p:nvSpPr>
        <p:spPr bwMode="auto">
          <a:xfrm>
            <a:off x="5262563" y="4383088"/>
            <a:ext cx="1957387" cy="495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19" name="Rectangle 685"/>
          <p:cNvSpPr>
            <a:spLocks noChangeArrowheads="1"/>
          </p:cNvSpPr>
          <p:nvPr/>
        </p:nvSpPr>
        <p:spPr bwMode="auto">
          <a:xfrm>
            <a:off x="7377113" y="5211763"/>
            <a:ext cx="14287"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20" name="Rectangle 686"/>
          <p:cNvSpPr>
            <a:spLocks noChangeArrowheads="1"/>
          </p:cNvSpPr>
          <p:nvPr/>
        </p:nvSpPr>
        <p:spPr bwMode="auto">
          <a:xfrm>
            <a:off x="5573713" y="4338638"/>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21" name="Rectangle 687"/>
          <p:cNvSpPr>
            <a:spLocks noChangeArrowheads="1"/>
          </p:cNvSpPr>
          <p:nvPr/>
        </p:nvSpPr>
        <p:spPr bwMode="auto">
          <a:xfrm>
            <a:off x="5681663" y="4868863"/>
            <a:ext cx="14287" cy="603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22" name="Oval 688"/>
          <p:cNvSpPr>
            <a:spLocks noChangeArrowheads="1"/>
          </p:cNvSpPr>
          <p:nvPr/>
        </p:nvSpPr>
        <p:spPr bwMode="auto">
          <a:xfrm>
            <a:off x="6308725" y="4913313"/>
            <a:ext cx="647700" cy="57150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23" name="Oval 689"/>
          <p:cNvSpPr>
            <a:spLocks noChangeArrowheads="1"/>
          </p:cNvSpPr>
          <p:nvPr/>
        </p:nvSpPr>
        <p:spPr bwMode="auto">
          <a:xfrm>
            <a:off x="6294438" y="4900613"/>
            <a:ext cx="676275" cy="5969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3024" name="Group 690"/>
          <p:cNvGrpSpPr>
            <a:grpSpLocks/>
          </p:cNvGrpSpPr>
          <p:nvPr/>
        </p:nvGrpSpPr>
        <p:grpSpPr bwMode="auto">
          <a:xfrm>
            <a:off x="6348413" y="4945063"/>
            <a:ext cx="571500" cy="501650"/>
            <a:chOff x="3562" y="3196"/>
            <a:chExt cx="320" cy="316"/>
          </a:xfrm>
        </p:grpSpPr>
        <p:sp>
          <p:nvSpPr>
            <p:cNvPr id="33054" name="Oval 691"/>
            <p:cNvSpPr>
              <a:spLocks noChangeArrowheads="1"/>
            </p:cNvSpPr>
            <p:nvPr/>
          </p:nvSpPr>
          <p:spPr bwMode="auto">
            <a:xfrm>
              <a:off x="3567" y="3201"/>
              <a:ext cx="311" cy="307"/>
            </a:xfrm>
            <a:prstGeom prst="ellipse">
              <a:avLst/>
            </a:prstGeom>
            <a:blipFill dpi="0" rotWithShape="0">
              <a:blip r:embed="rId9"/>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55" name="Oval 692"/>
            <p:cNvSpPr>
              <a:spLocks noChangeArrowheads="1"/>
            </p:cNvSpPr>
            <p:nvPr/>
          </p:nvSpPr>
          <p:spPr bwMode="auto">
            <a:xfrm>
              <a:off x="3562" y="3196"/>
              <a:ext cx="320" cy="316"/>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025" name="Freeform 693"/>
          <p:cNvSpPr>
            <a:spLocks/>
          </p:cNvSpPr>
          <p:nvPr/>
        </p:nvSpPr>
        <p:spPr bwMode="auto">
          <a:xfrm>
            <a:off x="6446838" y="5041900"/>
            <a:ext cx="373062" cy="319088"/>
          </a:xfrm>
          <a:custGeom>
            <a:avLst/>
            <a:gdLst>
              <a:gd name="T0" fmla="*/ 2147483647 w 209"/>
              <a:gd name="T1" fmla="*/ 2147483647 h 201"/>
              <a:gd name="T2" fmla="*/ 2147483647 w 209"/>
              <a:gd name="T3" fmla="*/ 0 h 201"/>
              <a:gd name="T4" fmla="*/ 0 w 209"/>
              <a:gd name="T5" fmla="*/ 2147483647 h 201"/>
              <a:gd name="T6" fmla="*/ 2147483647 w 209"/>
              <a:gd name="T7" fmla="*/ 2147483647 h 201"/>
              <a:gd name="T8" fmla="*/ 2147483647 w 209"/>
              <a:gd name="T9" fmla="*/ 2147483647 h 201"/>
              <a:gd name="T10" fmla="*/ 0 60000 65536"/>
              <a:gd name="T11" fmla="*/ 0 60000 65536"/>
              <a:gd name="T12" fmla="*/ 0 60000 65536"/>
              <a:gd name="T13" fmla="*/ 0 60000 65536"/>
              <a:gd name="T14" fmla="*/ 0 60000 65536"/>
              <a:gd name="T15" fmla="*/ 0 w 209"/>
              <a:gd name="T16" fmla="*/ 0 h 201"/>
              <a:gd name="T17" fmla="*/ 209 w 209"/>
              <a:gd name="T18" fmla="*/ 201 h 201"/>
            </a:gdLst>
            <a:ahLst/>
            <a:cxnLst>
              <a:cxn ang="T10">
                <a:pos x="T0" y="T1"/>
              </a:cxn>
              <a:cxn ang="T11">
                <a:pos x="T2" y="T3"/>
              </a:cxn>
              <a:cxn ang="T12">
                <a:pos x="T4" y="T5"/>
              </a:cxn>
              <a:cxn ang="T13">
                <a:pos x="T6" y="T7"/>
              </a:cxn>
              <a:cxn ang="T14">
                <a:pos x="T8" y="T9"/>
              </a:cxn>
            </a:cxnLst>
            <a:rect l="T15" t="T16" r="T17" b="T18"/>
            <a:pathLst>
              <a:path w="209" h="201">
                <a:moveTo>
                  <a:pt x="209" y="6"/>
                </a:moveTo>
                <a:lnTo>
                  <a:pt x="203" y="0"/>
                </a:lnTo>
                <a:lnTo>
                  <a:pt x="0" y="195"/>
                </a:lnTo>
                <a:lnTo>
                  <a:pt x="6" y="201"/>
                </a:lnTo>
                <a:lnTo>
                  <a:pt x="209" y="6"/>
                </a:lnTo>
                <a:close/>
              </a:path>
            </a:pathLst>
          </a:cu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3026" name="Group 694"/>
          <p:cNvGrpSpPr>
            <a:grpSpLocks/>
          </p:cNvGrpSpPr>
          <p:nvPr/>
        </p:nvGrpSpPr>
        <p:grpSpPr bwMode="auto">
          <a:xfrm>
            <a:off x="6646863" y="4768850"/>
            <a:ext cx="149225" cy="98425"/>
            <a:chOff x="3729" y="3085"/>
            <a:chExt cx="83" cy="62"/>
          </a:xfrm>
        </p:grpSpPr>
        <p:sp>
          <p:nvSpPr>
            <p:cNvPr id="33050" name="Rectangle 695"/>
            <p:cNvSpPr>
              <a:spLocks noChangeArrowheads="1"/>
            </p:cNvSpPr>
            <p:nvPr/>
          </p:nvSpPr>
          <p:spPr bwMode="auto">
            <a:xfrm>
              <a:off x="3791" y="3093"/>
              <a:ext cx="13"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51" name="Rectangle 696"/>
            <p:cNvSpPr>
              <a:spLocks noChangeArrowheads="1"/>
            </p:cNvSpPr>
            <p:nvPr/>
          </p:nvSpPr>
          <p:spPr bwMode="auto">
            <a:xfrm>
              <a:off x="3783" y="3085"/>
              <a:ext cx="29"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52" name="Rectangle 697"/>
            <p:cNvSpPr>
              <a:spLocks noChangeArrowheads="1"/>
            </p:cNvSpPr>
            <p:nvPr/>
          </p:nvSpPr>
          <p:spPr bwMode="auto">
            <a:xfrm>
              <a:off x="3737" y="3093"/>
              <a:ext cx="14" cy="46"/>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53" name="Rectangle 698"/>
            <p:cNvSpPr>
              <a:spLocks noChangeArrowheads="1"/>
            </p:cNvSpPr>
            <p:nvPr/>
          </p:nvSpPr>
          <p:spPr bwMode="auto">
            <a:xfrm>
              <a:off x="3729" y="3085"/>
              <a:ext cx="30" cy="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027" name="Rectangle 699"/>
          <p:cNvSpPr>
            <a:spLocks noChangeArrowheads="1"/>
          </p:cNvSpPr>
          <p:nvPr/>
        </p:nvSpPr>
        <p:spPr bwMode="auto">
          <a:xfrm>
            <a:off x="6656388" y="4341813"/>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28" name="Rectangle 700"/>
          <p:cNvSpPr>
            <a:spLocks noChangeArrowheads="1"/>
          </p:cNvSpPr>
          <p:nvPr/>
        </p:nvSpPr>
        <p:spPr bwMode="auto">
          <a:xfrm>
            <a:off x="6762750" y="4862513"/>
            <a:ext cx="14288" cy="82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29" name="Rectangle 701"/>
          <p:cNvSpPr>
            <a:spLocks noChangeArrowheads="1"/>
          </p:cNvSpPr>
          <p:nvPr/>
        </p:nvSpPr>
        <p:spPr bwMode="auto">
          <a:xfrm>
            <a:off x="6777038" y="4341813"/>
            <a:ext cx="14287" cy="46355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0" name="Rectangle 702"/>
          <p:cNvSpPr>
            <a:spLocks noChangeArrowheads="1"/>
          </p:cNvSpPr>
          <p:nvPr/>
        </p:nvSpPr>
        <p:spPr bwMode="auto">
          <a:xfrm>
            <a:off x="6670675" y="4872038"/>
            <a:ext cx="14288" cy="60325"/>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1" name="Rectangle 703"/>
          <p:cNvSpPr>
            <a:spLocks noChangeArrowheads="1"/>
          </p:cNvSpPr>
          <p:nvPr/>
        </p:nvSpPr>
        <p:spPr bwMode="auto">
          <a:xfrm>
            <a:off x="5691188" y="4194175"/>
            <a:ext cx="14287" cy="96838"/>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2" name="Rectangle 704"/>
          <p:cNvSpPr>
            <a:spLocks noChangeArrowheads="1"/>
          </p:cNvSpPr>
          <p:nvPr/>
        </p:nvSpPr>
        <p:spPr bwMode="auto">
          <a:xfrm>
            <a:off x="6659563" y="4421188"/>
            <a:ext cx="117475" cy="12700"/>
          </a:xfrm>
          <a:prstGeom prst="rect">
            <a:avLst/>
          </a:prstGeom>
          <a:solidFill>
            <a:srgbClr val="A2C1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3" name="Rectangle 705"/>
          <p:cNvSpPr>
            <a:spLocks noChangeArrowheads="1"/>
          </p:cNvSpPr>
          <p:nvPr/>
        </p:nvSpPr>
        <p:spPr bwMode="auto">
          <a:xfrm>
            <a:off x="5741988" y="5189538"/>
            <a:ext cx="882650" cy="12700"/>
          </a:xfrm>
          <a:prstGeom prst="rect">
            <a:avLst/>
          </a:prstGeom>
          <a:solidFill>
            <a:srgbClr val="FF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4" name="Oval 706"/>
          <p:cNvSpPr>
            <a:spLocks noChangeArrowheads="1"/>
          </p:cNvSpPr>
          <p:nvPr/>
        </p:nvSpPr>
        <p:spPr bwMode="auto">
          <a:xfrm>
            <a:off x="5727700" y="5180013"/>
            <a:ext cx="25400" cy="26987"/>
          </a:xfrm>
          <a:prstGeom prst="ellipse">
            <a:avLst/>
          </a:pr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35" name="Oval 707"/>
          <p:cNvSpPr>
            <a:spLocks noChangeArrowheads="1"/>
          </p:cNvSpPr>
          <p:nvPr/>
        </p:nvSpPr>
        <p:spPr bwMode="auto">
          <a:xfrm>
            <a:off x="5713413" y="5167313"/>
            <a:ext cx="53975"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36" name="Oval 708"/>
          <p:cNvSpPr>
            <a:spLocks noChangeArrowheads="1"/>
          </p:cNvSpPr>
          <p:nvPr/>
        </p:nvSpPr>
        <p:spPr bwMode="auto">
          <a:xfrm>
            <a:off x="6613525" y="5183188"/>
            <a:ext cx="25400" cy="26987"/>
          </a:xfrm>
          <a:prstGeom prst="ellipse">
            <a:avLst/>
          </a:prstGeom>
          <a:solidFill>
            <a:srgbClr val="FF090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37" name="Oval 709"/>
          <p:cNvSpPr>
            <a:spLocks noChangeArrowheads="1"/>
          </p:cNvSpPr>
          <p:nvPr/>
        </p:nvSpPr>
        <p:spPr bwMode="auto">
          <a:xfrm>
            <a:off x="6599238" y="5170488"/>
            <a:ext cx="53975"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38" name="Rectangle 710"/>
          <p:cNvSpPr>
            <a:spLocks noChangeArrowheads="1"/>
          </p:cNvSpPr>
          <p:nvPr/>
        </p:nvSpPr>
        <p:spPr bwMode="auto">
          <a:xfrm>
            <a:off x="6953250" y="4364038"/>
            <a:ext cx="17145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39" name="Rectangle 711"/>
          <p:cNvSpPr>
            <a:spLocks noChangeArrowheads="1"/>
          </p:cNvSpPr>
          <p:nvPr/>
        </p:nvSpPr>
        <p:spPr bwMode="auto">
          <a:xfrm>
            <a:off x="7405688" y="4373563"/>
            <a:ext cx="17145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40" name="Oval 712"/>
          <p:cNvSpPr>
            <a:spLocks noChangeArrowheads="1"/>
          </p:cNvSpPr>
          <p:nvPr/>
        </p:nvSpPr>
        <p:spPr bwMode="auto">
          <a:xfrm>
            <a:off x="5641975" y="2636838"/>
            <a:ext cx="26988" cy="2698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41" name="Oval 713"/>
          <p:cNvSpPr>
            <a:spLocks noChangeArrowheads="1"/>
          </p:cNvSpPr>
          <p:nvPr/>
        </p:nvSpPr>
        <p:spPr bwMode="auto">
          <a:xfrm>
            <a:off x="5627688" y="2624138"/>
            <a:ext cx="55562"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42" name="Oval 714"/>
          <p:cNvSpPr>
            <a:spLocks noChangeArrowheads="1"/>
          </p:cNvSpPr>
          <p:nvPr/>
        </p:nvSpPr>
        <p:spPr bwMode="auto">
          <a:xfrm>
            <a:off x="6667500" y="2643188"/>
            <a:ext cx="26988" cy="26987"/>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43" name="Oval 715"/>
          <p:cNvSpPr>
            <a:spLocks noChangeArrowheads="1"/>
          </p:cNvSpPr>
          <p:nvPr/>
        </p:nvSpPr>
        <p:spPr bwMode="auto">
          <a:xfrm>
            <a:off x="6653213" y="2630488"/>
            <a:ext cx="55562" cy="52387"/>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44" name="Oval 716"/>
          <p:cNvSpPr>
            <a:spLocks noChangeArrowheads="1"/>
          </p:cNvSpPr>
          <p:nvPr/>
        </p:nvSpPr>
        <p:spPr bwMode="auto">
          <a:xfrm>
            <a:off x="9002713" y="2487613"/>
            <a:ext cx="14287" cy="15875"/>
          </a:xfrm>
          <a:prstGeom prst="ellipse">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45" name="Oval 717"/>
          <p:cNvSpPr>
            <a:spLocks noChangeArrowheads="1"/>
          </p:cNvSpPr>
          <p:nvPr/>
        </p:nvSpPr>
        <p:spPr bwMode="auto">
          <a:xfrm>
            <a:off x="8988425" y="2474913"/>
            <a:ext cx="42863" cy="41275"/>
          </a:xfrm>
          <a:prstGeom prst="ellipse">
            <a:avLst/>
          </a:prstGeom>
          <a:noFill/>
          <a:ln w="12700">
            <a:solidFill>
              <a:srgbClr val="A2C1FE"/>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046" name="Rectangle 718"/>
          <p:cNvSpPr>
            <a:spLocks noChangeArrowheads="1"/>
          </p:cNvSpPr>
          <p:nvPr/>
        </p:nvSpPr>
        <p:spPr bwMode="auto">
          <a:xfrm>
            <a:off x="2990850" y="2760663"/>
            <a:ext cx="984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chemeClr val="bg1"/>
                </a:solidFill>
              </a:rPr>
              <a:t>Growout 3</a:t>
            </a:r>
            <a:endParaRPr lang="en-US" altLang="en-US">
              <a:latin typeface="Times" pitchFamily="18" charset="0"/>
            </a:endParaRPr>
          </a:p>
        </p:txBody>
      </p:sp>
      <p:sp>
        <p:nvSpPr>
          <p:cNvPr id="33047" name="Rectangle 719"/>
          <p:cNvSpPr>
            <a:spLocks noChangeArrowheads="1"/>
          </p:cNvSpPr>
          <p:nvPr/>
        </p:nvSpPr>
        <p:spPr bwMode="auto">
          <a:xfrm>
            <a:off x="4819650" y="2798763"/>
            <a:ext cx="984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chemeClr val="bg1"/>
                </a:solidFill>
              </a:rPr>
              <a:t>Growout 2</a:t>
            </a:r>
            <a:endParaRPr lang="en-US" altLang="en-US">
              <a:latin typeface="Times" pitchFamily="18" charset="0"/>
            </a:endParaRPr>
          </a:p>
        </p:txBody>
      </p:sp>
      <p:sp>
        <p:nvSpPr>
          <p:cNvPr id="33048" name="Rectangle 720"/>
          <p:cNvSpPr>
            <a:spLocks noChangeArrowheads="1"/>
          </p:cNvSpPr>
          <p:nvPr/>
        </p:nvSpPr>
        <p:spPr bwMode="auto">
          <a:xfrm>
            <a:off x="6577013" y="2773363"/>
            <a:ext cx="984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chemeClr val="bg1"/>
                </a:solidFill>
              </a:rPr>
              <a:t>Growout 1</a:t>
            </a:r>
            <a:endParaRPr lang="en-US" altLang="en-US">
              <a:latin typeface="Times" pitchFamily="18" charset="0"/>
            </a:endParaRPr>
          </a:p>
        </p:txBody>
      </p:sp>
      <p:sp>
        <p:nvSpPr>
          <p:cNvPr id="33049" name="Rectangle 721"/>
          <p:cNvSpPr>
            <a:spLocks noChangeArrowheads="1"/>
          </p:cNvSpPr>
          <p:nvPr/>
        </p:nvSpPr>
        <p:spPr bwMode="auto">
          <a:xfrm>
            <a:off x="2112963" y="5899150"/>
            <a:ext cx="6040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p>
            <a:pPr lvl="1"/>
            <a:r>
              <a:rPr lang="en-US" altLang="en-US">
                <a:solidFill>
                  <a:schemeClr val="tx2"/>
                </a:solidFill>
              </a:rPr>
              <a:t>North Carolina State Fish Barn Layout</a:t>
            </a:r>
          </a:p>
        </p:txBody>
      </p:sp>
    </p:spTree>
  </p:cSld>
  <p:clrMapOvr>
    <a:masterClrMapping/>
  </p:clrMapOvr>
  <p:transition xmlns:p14="http://schemas.microsoft.com/office/powerpoint/2010/mai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65213" y="0"/>
            <a:ext cx="7772400" cy="852488"/>
          </a:xfrm>
        </p:spPr>
        <p:txBody>
          <a:bodyPr>
            <a:normAutofit fontScale="90000"/>
          </a:bodyPr>
          <a:lstStyle/>
          <a:p>
            <a:r>
              <a:rPr lang="en-US" sz="4400" smtClean="0">
                <a:solidFill>
                  <a:srgbClr val="FFFF00"/>
                </a:solidFill>
              </a:rPr>
              <a:t>Design Examples – Sturgeon</a:t>
            </a:r>
            <a:r>
              <a:rPr lang="en-US" smtClean="0"/>
              <a:t> </a:t>
            </a:r>
          </a:p>
        </p:txBody>
      </p:sp>
      <p:pic>
        <p:nvPicPr>
          <p:cNvPr id="3379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60413" y="1042988"/>
            <a:ext cx="8874125" cy="5238750"/>
          </a:xfrm>
          <a:solidFill>
            <a:srgbClr val="66FFCC"/>
          </a:solidFill>
        </p:spPr>
      </p:pic>
      <p:sp>
        <p:nvSpPr>
          <p:cNvPr id="33796" name="Text Box 4"/>
          <p:cNvSpPr txBox="1">
            <a:spLocks noChangeArrowheads="1"/>
          </p:cNvSpPr>
          <p:nvPr/>
        </p:nvSpPr>
        <p:spPr bwMode="auto">
          <a:xfrm>
            <a:off x="3633788" y="5565775"/>
            <a:ext cx="1065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solidFill>
                  <a:srgbClr val="000000"/>
                </a:solidFill>
              </a:rPr>
              <a:t>MBBR</a:t>
            </a:r>
          </a:p>
        </p:txBody>
      </p:sp>
      <p:sp>
        <p:nvSpPr>
          <p:cNvPr id="33797" name="Rectangle 5"/>
          <p:cNvSpPr>
            <a:spLocks noChangeArrowheads="1"/>
          </p:cNvSpPr>
          <p:nvPr/>
        </p:nvSpPr>
        <p:spPr bwMode="auto">
          <a:xfrm>
            <a:off x="4191000" y="6134100"/>
            <a:ext cx="2006600" cy="366713"/>
          </a:xfrm>
          <a:prstGeom prst="rect">
            <a:avLst/>
          </a:prstGeom>
          <a:solidFill>
            <a:srgbClr val="66FFCC"/>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algn="ctr" eaLnBrk="1" hangingPunct="1"/>
            <a:r>
              <a:rPr lang="en-US" sz="1800" b="1">
                <a:solidFill>
                  <a:srgbClr val="000000"/>
                </a:solidFill>
              </a:rPr>
              <a:t>Microscreen Filter</a:t>
            </a:r>
          </a:p>
        </p:txBody>
      </p:sp>
      <p:sp>
        <p:nvSpPr>
          <p:cNvPr id="33798" name="Rectangle 6"/>
          <p:cNvSpPr>
            <a:spLocks noChangeArrowheads="1"/>
          </p:cNvSpPr>
          <p:nvPr/>
        </p:nvSpPr>
        <p:spPr bwMode="auto">
          <a:xfrm>
            <a:off x="5845175" y="1501775"/>
            <a:ext cx="1065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p>
            <a:pPr algn="ctr" eaLnBrk="1" hangingPunct="1"/>
            <a:r>
              <a:rPr lang="en-US">
                <a:solidFill>
                  <a:srgbClr val="000000"/>
                </a:solidFill>
              </a:rPr>
              <a:t>26ft Tanks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5213" y="0"/>
            <a:ext cx="8577262" cy="1143000"/>
          </a:xfrm>
        </p:spPr>
        <p:txBody>
          <a:bodyPr/>
          <a:lstStyle/>
          <a:p>
            <a:r>
              <a:rPr lang="en-US" sz="4400" smtClean="0">
                <a:solidFill>
                  <a:srgbClr val="FFFF00"/>
                </a:solidFill>
              </a:rPr>
              <a:t>Design Examples – Marine Shrimp</a:t>
            </a:r>
            <a:r>
              <a:rPr lang="en-US" smtClean="0"/>
              <a:t> </a:t>
            </a:r>
          </a:p>
        </p:txBody>
      </p:sp>
      <p:pic>
        <p:nvPicPr>
          <p:cNvPr id="34819"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85738" y="1954213"/>
            <a:ext cx="9844087" cy="2419350"/>
          </a:xfrm>
          <a:solidFill>
            <a:srgbClr val="66FFCC"/>
          </a:solidFill>
        </p:spPr>
      </p:pic>
      <p:sp>
        <p:nvSpPr>
          <p:cNvPr id="34820" name="Text Box 4"/>
          <p:cNvSpPr txBox="1">
            <a:spLocks noChangeArrowheads="1"/>
          </p:cNvSpPr>
          <p:nvPr/>
        </p:nvSpPr>
        <p:spPr bwMode="auto">
          <a:xfrm>
            <a:off x="1363663" y="4900613"/>
            <a:ext cx="7178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t>Microbial Floc Based Systems – </a:t>
            </a:r>
          </a:p>
          <a:p>
            <a:pPr algn="ctr" eaLnBrk="1" hangingPunct="1"/>
            <a:r>
              <a:rPr lang="en-US"/>
              <a:t>Ammonia Removed by Adjusting Carbon/Nitrogen Ratio</a:t>
            </a:r>
          </a:p>
        </p:txBody>
      </p:sp>
      <p:sp>
        <p:nvSpPr>
          <p:cNvPr id="34821" name="Rectangle 5"/>
          <p:cNvSpPr>
            <a:spLocks noChangeArrowheads="1"/>
          </p:cNvSpPr>
          <p:nvPr/>
        </p:nvSpPr>
        <p:spPr bwMode="auto">
          <a:xfrm>
            <a:off x="3300413" y="1293813"/>
            <a:ext cx="3352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algn="ctr" eaLnBrk="1" hangingPunct="1"/>
            <a:r>
              <a:rPr lang="en-US" sz="2800"/>
              <a:t>Mixed-cell Raceways</a:t>
            </a:r>
            <a:r>
              <a:rPr lang="en-US">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5213" y="0"/>
            <a:ext cx="8577262" cy="1143000"/>
          </a:xfrm>
        </p:spPr>
        <p:txBody>
          <a:bodyPr/>
          <a:lstStyle/>
          <a:p>
            <a:r>
              <a:rPr lang="en-US" sz="4400" smtClean="0">
                <a:solidFill>
                  <a:srgbClr val="FFFF00"/>
                </a:solidFill>
              </a:rPr>
              <a:t>Design Examples – Boutique Tilapia</a:t>
            </a:r>
            <a:endParaRPr lang="en-US" smtClean="0"/>
          </a:p>
        </p:txBody>
      </p:sp>
      <p:graphicFrame>
        <p:nvGraphicFramePr>
          <p:cNvPr id="35843" name="Object 1"/>
          <p:cNvGraphicFramePr>
            <a:graphicFrameLocks noChangeAspect="1"/>
          </p:cNvGraphicFramePr>
          <p:nvPr/>
        </p:nvGraphicFramePr>
        <p:xfrm>
          <a:off x="1774825" y="1439863"/>
          <a:ext cx="6838950" cy="4935537"/>
        </p:xfrm>
        <a:graphic>
          <a:graphicData uri="http://schemas.openxmlformats.org/presentationml/2006/ole">
            <mc:AlternateContent xmlns:mc="http://schemas.openxmlformats.org/markup-compatibility/2006">
              <mc:Choice xmlns:v="urn:schemas-microsoft-com:vml" Requires="v">
                <p:oleObj spid="_x0000_s35866" name="AutoSketch Drawing" r:id="rId4" imgW="5897880" imgH="4256640" progId="AutoSketch.Drawing.9">
                  <p:embed/>
                </p:oleObj>
              </mc:Choice>
              <mc:Fallback>
                <p:oleObj name="AutoSketch Drawing" r:id="rId4" imgW="5897880" imgH="4256640" progId="AutoSketch.Drawing.9">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4825" y="1439863"/>
                        <a:ext cx="6838950" cy="4935537"/>
                      </a:xfrm>
                      <a:prstGeom prst="rect">
                        <a:avLst/>
                      </a:prstGeom>
                      <a:solidFill>
                        <a:srgbClr val="FDFF65"/>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4988" y="187325"/>
            <a:ext cx="7618412" cy="3263900"/>
          </a:xfrm>
        </p:spPr>
        <p:txBody>
          <a:bodyPr/>
          <a:lstStyle/>
          <a:p>
            <a:pPr algn="l"/>
            <a:r>
              <a:rPr lang="en-US" sz="3600" smtClean="0"/>
              <a:t>My background… </a:t>
            </a:r>
            <a:br>
              <a:rPr lang="en-US" sz="3600" smtClean="0"/>
            </a:br>
            <a:r>
              <a:rPr lang="en-US" sz="2800" i="1" smtClean="0"/>
              <a:t>(I’m an academic but…)</a:t>
            </a:r>
            <a:br>
              <a:rPr lang="en-US" sz="2800" i="1" smtClean="0"/>
            </a:br>
            <a:r>
              <a:rPr lang="en-US" sz="4400" smtClean="0"/>
              <a:t>Fingerlakes Aquaculture</a:t>
            </a:r>
            <a:r>
              <a:rPr lang="en-US" sz="3600" smtClean="0">
                <a:solidFill>
                  <a:srgbClr val="DB0116"/>
                </a:solidFill>
              </a:rPr>
              <a:t/>
            </a:r>
            <a:br>
              <a:rPr lang="en-US" sz="3600" smtClean="0">
                <a:solidFill>
                  <a:srgbClr val="DB0116"/>
                </a:solidFill>
              </a:rPr>
            </a:br>
            <a:r>
              <a:rPr lang="en-US" sz="2000" smtClean="0">
                <a:solidFill>
                  <a:srgbClr val="DB0116"/>
                </a:solidFill>
              </a:rPr>
              <a:t/>
            </a:r>
            <a:br>
              <a:rPr lang="en-US" sz="2000" smtClean="0">
                <a:solidFill>
                  <a:srgbClr val="DB0116"/>
                </a:solidFill>
              </a:rPr>
            </a:br>
            <a:r>
              <a:rPr lang="en-US" sz="2000" smtClean="0">
                <a:solidFill>
                  <a:schemeClr val="tx1"/>
                </a:solidFill>
              </a:rPr>
              <a:t>1.0 million lbs per year of tilapia production</a:t>
            </a:r>
            <a:br>
              <a:rPr lang="en-US" sz="2000" smtClean="0">
                <a:solidFill>
                  <a:schemeClr val="tx1"/>
                </a:solidFill>
              </a:rPr>
            </a:br>
            <a:r>
              <a:rPr lang="en-US" sz="2000" smtClean="0">
                <a:solidFill>
                  <a:schemeClr val="tx1"/>
                </a:solidFill>
              </a:rPr>
              <a:t>located in upstate NY</a:t>
            </a:r>
            <a:r>
              <a:rPr lang="en-US" sz="2000" smtClean="0">
                <a:solidFill>
                  <a:srgbClr val="DB0116"/>
                </a:solidFill>
              </a:rPr>
              <a:t> </a:t>
            </a:r>
            <a:br>
              <a:rPr lang="en-US" sz="2000" smtClean="0">
                <a:solidFill>
                  <a:srgbClr val="DB0116"/>
                </a:solidFill>
              </a:rPr>
            </a:br>
            <a:r>
              <a:rPr lang="en-US" sz="2000" smtClean="0"/>
              <a:t/>
            </a:r>
            <a:br>
              <a:rPr lang="en-US" sz="2000" smtClean="0"/>
            </a:br>
            <a:endParaRPr lang="en-US" sz="2000" smtClean="0"/>
          </a:p>
        </p:txBody>
      </p:sp>
      <p:pic>
        <p:nvPicPr>
          <p:cNvPr id="2457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963" y="3352800"/>
            <a:ext cx="4724400" cy="2457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1088" y="357188"/>
            <a:ext cx="251460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2238" y="3441700"/>
            <a:ext cx="4457700" cy="2971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723900" y="0"/>
            <a:ext cx="8686800" cy="914400"/>
          </a:xfrm>
        </p:spPr>
        <p:txBody>
          <a:bodyPr>
            <a:normAutofit fontScale="90000"/>
          </a:bodyPr>
          <a:lstStyle/>
          <a:p>
            <a:r>
              <a:rPr lang="en-US" smtClean="0">
                <a:solidFill>
                  <a:srgbClr val="FFFF00"/>
                </a:solidFill>
              </a:rPr>
              <a:t>New Species - Tilapia</a:t>
            </a:r>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1143000"/>
            <a:ext cx="7467600" cy="42926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33188" name="Rectangle 4"/>
          <p:cNvSpPr>
            <a:spLocks noChangeArrowheads="1"/>
          </p:cNvSpPr>
          <p:nvPr/>
        </p:nvSpPr>
        <p:spPr bwMode="auto">
          <a:xfrm>
            <a:off x="1257300" y="5638800"/>
            <a:ext cx="7762875" cy="457200"/>
          </a:xfrm>
          <a:prstGeom prst="rect">
            <a:avLst/>
          </a:prstGeom>
          <a:noFill/>
          <a:ln w="9525">
            <a:noFill/>
            <a:miter lim="800000"/>
            <a:headEnd/>
            <a:tailEnd/>
          </a:ln>
          <a:effectLst/>
        </p:spPr>
        <p:txBody>
          <a:bodyPr wrap="none" anchor="ctr">
            <a:spAutoFit/>
          </a:bodyPr>
          <a:lstStyle/>
          <a:p>
            <a:pPr>
              <a:defRPr/>
            </a:pPr>
            <a:r>
              <a:rPr lang="en-US">
                <a:effectLst>
                  <a:outerShdw blurRad="38100" dist="38100" dir="2700000" algn="tl">
                    <a:srgbClr val="000000"/>
                  </a:outerShdw>
                </a:effectLst>
              </a:rPr>
              <a:t>360 000 tonnes (liveweight equivalent) in 2006, 1.2 kg/person</a:t>
            </a:r>
          </a:p>
        </p:txBody>
      </p:sp>
      <p:sp>
        <p:nvSpPr>
          <p:cNvPr id="25605" name="Rectangle 5"/>
          <p:cNvSpPr>
            <a:spLocks noChangeArrowheads="1"/>
          </p:cNvSpPr>
          <p:nvPr/>
        </p:nvSpPr>
        <p:spPr bwMode="auto">
          <a:xfrm>
            <a:off x="306388" y="5981700"/>
            <a:ext cx="9774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800" u="sng">
                <a:solidFill>
                  <a:schemeClr val="accent2"/>
                </a:solidFill>
                <a:cs typeface="Times New Roman" pitchFamily="18" charset="0"/>
              </a:rPr>
              <a:t>Five years ago this species was almost unknown in the US market!</a:t>
            </a:r>
            <a:r>
              <a:rPr lang="en-US" sz="2800" u="sng">
                <a:solidFill>
                  <a:schemeClr val="accent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nchor="ctr"/>
          <a:lstStyle/>
          <a:p>
            <a:r>
              <a:rPr lang="en-US" smtClean="0"/>
              <a:t>Why Reuse Water ?</a:t>
            </a:r>
          </a:p>
        </p:txBody>
      </p:sp>
      <p:sp>
        <p:nvSpPr>
          <p:cNvPr id="26627" name="Rectangle 3"/>
          <p:cNvSpPr>
            <a:spLocks noGrp="1" noChangeArrowheads="1"/>
          </p:cNvSpPr>
          <p:nvPr>
            <p:ph type="body" idx="1"/>
          </p:nvPr>
        </p:nvSpPr>
        <p:spPr>
          <a:xfrm>
            <a:off x="736600" y="1654175"/>
            <a:ext cx="9550400" cy="4114800"/>
          </a:xfrm>
          <a:noFill/>
        </p:spPr>
        <p:txBody>
          <a:bodyPr/>
          <a:lstStyle/>
          <a:p>
            <a:pPr>
              <a:lnSpc>
                <a:spcPct val="90000"/>
              </a:lnSpc>
            </a:pPr>
            <a:r>
              <a:rPr lang="en-US" sz="2800" smtClean="0"/>
              <a:t>Stricter effluent regulations</a:t>
            </a:r>
          </a:p>
          <a:p>
            <a:pPr>
              <a:lnSpc>
                <a:spcPct val="90000"/>
              </a:lnSpc>
            </a:pPr>
            <a:r>
              <a:rPr lang="en-US" sz="2800" smtClean="0"/>
              <a:t>Competition for water resources</a:t>
            </a:r>
          </a:p>
          <a:p>
            <a:pPr>
              <a:lnSpc>
                <a:spcPct val="90000"/>
              </a:lnSpc>
            </a:pPr>
            <a:r>
              <a:rPr lang="en-US" sz="2800" smtClean="0"/>
              <a:t>Disease and biosecurity issues</a:t>
            </a:r>
          </a:p>
          <a:p>
            <a:pPr>
              <a:lnSpc>
                <a:spcPct val="90000"/>
              </a:lnSpc>
            </a:pPr>
            <a:r>
              <a:rPr lang="en-US" sz="2800" smtClean="0"/>
              <a:t>Cost effectiveness:</a:t>
            </a:r>
          </a:p>
          <a:p>
            <a:pPr lvl="1">
              <a:lnSpc>
                <a:spcPct val="90000"/>
              </a:lnSpc>
            </a:pPr>
            <a:r>
              <a:rPr lang="en-US" sz="2400" smtClean="0"/>
              <a:t>optimized feeding &amp; temperatures; stocking density</a:t>
            </a:r>
          </a:p>
          <a:p>
            <a:pPr>
              <a:lnSpc>
                <a:spcPct val="90000"/>
              </a:lnSpc>
            </a:pPr>
            <a:r>
              <a:rPr lang="en-US" sz="2800" smtClean="0"/>
              <a:t>Minimize water use</a:t>
            </a:r>
          </a:p>
          <a:p>
            <a:pPr lvl="1">
              <a:lnSpc>
                <a:spcPct val="90000"/>
              </a:lnSpc>
            </a:pPr>
            <a:r>
              <a:rPr lang="en-US" sz="2400" smtClean="0"/>
              <a:t>Conserve heat, reduce discharge and water source needs  </a:t>
            </a:r>
          </a:p>
          <a:p>
            <a:pPr>
              <a:lnSpc>
                <a:spcPct val="90000"/>
              </a:lnSpc>
            </a:pPr>
            <a:r>
              <a:rPr lang="en-US" sz="2800" smtClean="0"/>
              <a:t>Maximize bio-security</a:t>
            </a:r>
          </a:p>
          <a:p>
            <a:pPr>
              <a:lnSpc>
                <a:spcPct val="90000"/>
              </a:lnSpc>
            </a:pPr>
            <a:r>
              <a:rPr lang="en-US" sz="2800" smtClean="0"/>
              <a:t>Flexibility in where farm is located </a:t>
            </a:r>
            <a:r>
              <a:rPr lang="en-US" sz="2000" smtClean="0"/>
              <a:t>(near market-Urban applications)</a:t>
            </a:r>
          </a:p>
          <a:p>
            <a:pPr>
              <a:lnSpc>
                <a:spcPct val="90000"/>
              </a:lnSpc>
              <a:buFont typeface="Wingdings" pitchFamily="2" charset="2"/>
              <a:buNone/>
            </a:pPr>
            <a:endParaRPr lang="en-US" sz="2000" smtClean="0"/>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28600"/>
            <a:ext cx="10287000" cy="762000"/>
          </a:xfrm>
        </p:spPr>
        <p:txBody>
          <a:bodyPr>
            <a:normAutofit fontScale="90000"/>
          </a:bodyPr>
          <a:lstStyle/>
          <a:p>
            <a:r>
              <a:rPr lang="en-US" smtClean="0">
                <a:solidFill>
                  <a:srgbClr val="FFFF00"/>
                </a:solidFill>
              </a:rPr>
              <a:t>Water Reuse Systems</a:t>
            </a:r>
          </a:p>
        </p:txBody>
      </p:sp>
      <p:sp>
        <p:nvSpPr>
          <p:cNvPr id="27651" name="Rectangle 3"/>
          <p:cNvSpPr>
            <a:spLocks noGrp="1" noChangeArrowheads="1"/>
          </p:cNvSpPr>
          <p:nvPr>
            <p:ph type="body" idx="1"/>
          </p:nvPr>
        </p:nvSpPr>
        <p:spPr>
          <a:xfrm>
            <a:off x="469900" y="1654175"/>
            <a:ext cx="9375775" cy="3268663"/>
          </a:xfrm>
        </p:spPr>
        <p:txBody>
          <a:bodyPr/>
          <a:lstStyle/>
          <a:p>
            <a:pPr>
              <a:buClr>
                <a:srgbClr val="FFFF00"/>
              </a:buClr>
              <a:buSzPct val="105000"/>
              <a:buFontTx/>
              <a:buChar char="•"/>
            </a:pPr>
            <a:r>
              <a:rPr lang="en-US" smtClean="0">
                <a:solidFill>
                  <a:srgbClr val="FFFF00"/>
                </a:solidFill>
              </a:rPr>
              <a:t>Three basic types:</a:t>
            </a:r>
          </a:p>
          <a:p>
            <a:pPr lvl="1">
              <a:lnSpc>
                <a:spcPct val="150000"/>
              </a:lnSpc>
              <a:buClr>
                <a:srgbClr val="FFFF00"/>
              </a:buClr>
              <a:buSzPct val="105000"/>
            </a:pPr>
            <a:r>
              <a:rPr lang="en-US" smtClean="0">
                <a:solidFill>
                  <a:srgbClr val="FFFF00"/>
                </a:solidFill>
              </a:rPr>
              <a:t>serial reuse</a:t>
            </a:r>
          </a:p>
          <a:p>
            <a:pPr lvl="1">
              <a:lnSpc>
                <a:spcPct val="150000"/>
              </a:lnSpc>
              <a:buClr>
                <a:srgbClr val="FFFF00"/>
              </a:buClr>
              <a:buSzPct val="105000"/>
            </a:pPr>
            <a:r>
              <a:rPr lang="en-US" smtClean="0">
                <a:solidFill>
                  <a:srgbClr val="FFFF00"/>
                </a:solidFill>
              </a:rPr>
              <a:t>partial reuse</a:t>
            </a:r>
          </a:p>
          <a:p>
            <a:pPr lvl="1">
              <a:lnSpc>
                <a:spcPct val="150000"/>
              </a:lnSpc>
              <a:buClr>
                <a:srgbClr val="FFFF00"/>
              </a:buClr>
              <a:buSzPct val="105000"/>
            </a:pPr>
            <a:r>
              <a:rPr lang="en-US" smtClean="0">
                <a:solidFill>
                  <a:srgbClr val="FFFF00"/>
                </a:solidFill>
              </a:rPr>
              <a:t>full recirculating (0 to 15% water exchange per day)</a:t>
            </a:r>
          </a:p>
        </p:txBody>
      </p:sp>
      <p:sp>
        <p:nvSpPr>
          <p:cNvPr id="27652" name="AutoShape 4"/>
          <p:cNvSpPr>
            <a:spLocks/>
          </p:cNvSpPr>
          <p:nvPr/>
        </p:nvSpPr>
        <p:spPr bwMode="auto">
          <a:xfrm>
            <a:off x="3084513" y="2466975"/>
            <a:ext cx="487362" cy="1093788"/>
          </a:xfrm>
          <a:prstGeom prst="rightBrace">
            <a:avLst>
              <a:gd name="adj1" fmla="val 18703"/>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chemeClr val="accent2"/>
              </a:solidFill>
            </a:endParaRPr>
          </a:p>
        </p:txBody>
      </p:sp>
      <p:sp>
        <p:nvSpPr>
          <p:cNvPr id="27653" name="Text Box 5"/>
          <p:cNvSpPr txBox="1">
            <a:spLocks noChangeArrowheads="1"/>
          </p:cNvSpPr>
          <p:nvPr/>
        </p:nvSpPr>
        <p:spPr bwMode="auto">
          <a:xfrm>
            <a:off x="3778250" y="2455863"/>
            <a:ext cx="5394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rgbClr val="DB0116"/>
                </a:solidFill>
              </a:rPr>
              <a:t>Does not require a biofilter</a:t>
            </a:r>
          </a:p>
          <a:p>
            <a:r>
              <a:rPr lang="en-US">
                <a:solidFill>
                  <a:srgbClr val="DB0116"/>
                </a:solidFill>
              </a:rPr>
              <a:t>Flow is reused until NH</a:t>
            </a:r>
            <a:r>
              <a:rPr lang="en-US" baseline="-25000">
                <a:solidFill>
                  <a:srgbClr val="DB0116"/>
                </a:solidFill>
              </a:rPr>
              <a:t>3</a:t>
            </a:r>
            <a:r>
              <a:rPr lang="en-US">
                <a:solidFill>
                  <a:srgbClr val="DB0116"/>
                </a:solidFill>
              </a:rPr>
              <a:t> becomes limiting</a:t>
            </a:r>
          </a:p>
        </p:txBody>
      </p:sp>
      <p:pic>
        <p:nvPicPr>
          <p:cNvPr id="276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163" y="4513263"/>
            <a:ext cx="2732087"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4" descr="FI R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25" y="4513263"/>
            <a:ext cx="2566988" cy="1719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nvGraphicFramePr>
        <p:xfrm>
          <a:off x="669925" y="1947863"/>
          <a:ext cx="8959850" cy="4430712"/>
        </p:xfrm>
        <a:graphic>
          <a:graphicData uri="http://schemas.openxmlformats.org/presentationml/2006/ole">
            <mc:AlternateContent xmlns:mc="http://schemas.openxmlformats.org/markup-compatibility/2006">
              <mc:Choice xmlns:v="urn:schemas-microsoft-com:vml" Requires="v">
                <p:oleObj spid="_x0000_s28698" name="Document" r:id="rId5" imgW="5632704" imgH="2662428" progId="Word.Document.8">
                  <p:embed/>
                </p:oleObj>
              </mc:Choice>
              <mc:Fallback>
                <p:oleObj name="Document" r:id="rId5" imgW="5632704" imgH="2662428"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925" y="1947863"/>
                        <a:ext cx="8959850" cy="4430712"/>
                      </a:xfrm>
                      <a:prstGeom prst="rect">
                        <a:avLst/>
                      </a:prstGeom>
                      <a:solidFill>
                        <a:schemeClr val="tx1"/>
                      </a:soli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8675" name="Text Box 3"/>
          <p:cNvSpPr txBox="1">
            <a:spLocks noChangeArrowheads="1"/>
          </p:cNvSpPr>
          <p:nvPr/>
        </p:nvSpPr>
        <p:spPr bwMode="auto">
          <a:xfrm>
            <a:off x="1371600" y="0"/>
            <a:ext cx="73152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4400">
                <a:solidFill>
                  <a:schemeClr val="accent2"/>
                </a:solidFill>
              </a:rPr>
              <a:t>Water and Land Use Issues:</a:t>
            </a:r>
          </a:p>
          <a:p>
            <a:pPr algn="ctr">
              <a:spcBef>
                <a:spcPct val="50000"/>
              </a:spcBef>
            </a:pPr>
            <a:r>
              <a:rPr lang="en-US">
                <a:solidFill>
                  <a:schemeClr val="accent2"/>
                </a:solidFill>
              </a:rPr>
              <a:t>Ratio of Land and Water Use for Various Systems </a:t>
            </a:r>
            <a:r>
              <a:rPr lang="en-US" b="1" i="1" u="sng">
                <a:solidFill>
                  <a:schemeClr val="accent2"/>
                </a:solidFill>
              </a:rPr>
              <a:t>versus</a:t>
            </a:r>
            <a:r>
              <a:rPr lang="en-US">
                <a:solidFill>
                  <a:schemeClr val="accent2"/>
                </a:solidFill>
              </a:rPr>
              <a:t> </a:t>
            </a:r>
          </a:p>
          <a:p>
            <a:pPr algn="ctr">
              <a:spcBef>
                <a:spcPct val="50000"/>
              </a:spcBef>
            </a:pPr>
            <a:r>
              <a:rPr lang="en-US">
                <a:solidFill>
                  <a:schemeClr val="accent2"/>
                </a:solidFill>
              </a:rPr>
              <a:t>Indoor Recirculating Tilapia Production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28600" y="2057400"/>
            <a:ext cx="2667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3600">
                <a:solidFill>
                  <a:schemeClr val="accent2"/>
                </a:solidFill>
              </a:rPr>
              <a:t>Design of a Water Recirculation System</a:t>
            </a:r>
          </a:p>
        </p:txBody>
      </p:sp>
      <p:grpSp>
        <p:nvGrpSpPr>
          <p:cNvPr id="29699" name="Group 3"/>
          <p:cNvGrpSpPr>
            <a:grpSpLocks/>
          </p:cNvGrpSpPr>
          <p:nvPr/>
        </p:nvGrpSpPr>
        <p:grpSpPr bwMode="auto">
          <a:xfrm>
            <a:off x="3163888" y="1077913"/>
            <a:ext cx="6226175" cy="4321175"/>
            <a:chOff x="894" y="895"/>
            <a:chExt cx="3922" cy="2722"/>
          </a:xfrm>
        </p:grpSpPr>
        <p:grpSp>
          <p:nvGrpSpPr>
            <p:cNvPr id="29700" name="Group 4"/>
            <p:cNvGrpSpPr>
              <a:grpSpLocks/>
            </p:cNvGrpSpPr>
            <p:nvPr/>
          </p:nvGrpSpPr>
          <p:grpSpPr bwMode="auto">
            <a:xfrm>
              <a:off x="1662" y="1985"/>
              <a:ext cx="1108" cy="1632"/>
              <a:chOff x="1674" y="2244"/>
              <a:chExt cx="1108" cy="1632"/>
            </a:xfrm>
          </p:grpSpPr>
          <p:sp>
            <p:nvSpPr>
              <p:cNvPr id="29773" name="Line 5"/>
              <p:cNvSpPr>
                <a:spLocks noChangeShapeType="1"/>
              </p:cNvSpPr>
              <p:nvPr/>
            </p:nvSpPr>
            <p:spPr bwMode="auto">
              <a:xfrm>
                <a:off x="2586" y="2244"/>
                <a:ext cx="0" cy="832"/>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74" name="Group 6"/>
              <p:cNvGrpSpPr>
                <a:grpSpLocks/>
              </p:cNvGrpSpPr>
              <p:nvPr/>
            </p:nvGrpSpPr>
            <p:grpSpPr bwMode="auto">
              <a:xfrm>
                <a:off x="1674" y="3075"/>
                <a:ext cx="1108" cy="801"/>
                <a:chOff x="1823" y="2809"/>
                <a:chExt cx="1108" cy="801"/>
              </a:xfrm>
            </p:grpSpPr>
            <p:sp>
              <p:nvSpPr>
                <p:cNvPr id="29783" name="AutoShape 7"/>
                <p:cNvSpPr>
                  <a:spLocks noChangeArrowheads="1"/>
                </p:cNvSpPr>
                <p:nvPr/>
              </p:nvSpPr>
              <p:spPr bwMode="auto">
                <a:xfrm>
                  <a:off x="1823" y="2853"/>
                  <a:ext cx="1064" cy="757"/>
                </a:xfrm>
                <a:prstGeom prst="roundRect">
                  <a:avLst>
                    <a:gd name="adj" fmla="val 11889"/>
                  </a:avLst>
                </a:prstGeom>
                <a:solidFill>
                  <a:srgbClr val="91919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9784" name="AutoShape 8"/>
                <p:cNvSpPr>
                  <a:spLocks noChangeArrowheads="1"/>
                </p:cNvSpPr>
                <p:nvPr/>
              </p:nvSpPr>
              <p:spPr bwMode="auto">
                <a:xfrm>
                  <a:off x="1875" y="2809"/>
                  <a:ext cx="1056" cy="749"/>
                </a:xfrm>
                <a:prstGeom prst="roundRect">
                  <a:avLst>
                    <a:gd name="adj" fmla="val 11889"/>
                  </a:avLst>
                </a:prstGeom>
                <a:solidFill>
                  <a:srgbClr val="8CF4EA"/>
                </a:solidFill>
                <a:ln w="12700">
                  <a:solidFill>
                    <a:srgbClr val="00B7A5"/>
                  </a:solidFill>
                  <a:round/>
                  <a:headEnd/>
                  <a:tailEnd/>
                </a:ln>
              </p:spPr>
              <p:txBody>
                <a:bodyPr wrap="none" anchor="ctr"/>
                <a:lstStyle/>
                <a:p>
                  <a:endParaRPr lang="en-US"/>
                </a:p>
              </p:txBody>
            </p:sp>
          </p:grpSp>
          <p:sp>
            <p:nvSpPr>
              <p:cNvPr id="29775" name="Rectangle 9"/>
              <p:cNvSpPr>
                <a:spLocks noChangeArrowheads="1"/>
              </p:cNvSpPr>
              <p:nvPr/>
            </p:nvSpPr>
            <p:spPr bwMode="auto">
              <a:xfrm>
                <a:off x="1768" y="3089"/>
                <a:ext cx="99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Waste Solids Removal</a:t>
                </a:r>
              </a:p>
            </p:txBody>
          </p:sp>
          <p:grpSp>
            <p:nvGrpSpPr>
              <p:cNvPr id="29776" name="Group 10"/>
              <p:cNvGrpSpPr>
                <a:grpSpLocks/>
              </p:cNvGrpSpPr>
              <p:nvPr/>
            </p:nvGrpSpPr>
            <p:grpSpPr bwMode="auto">
              <a:xfrm>
                <a:off x="1904" y="3242"/>
                <a:ext cx="752" cy="555"/>
                <a:chOff x="2053" y="2976"/>
                <a:chExt cx="752" cy="555"/>
              </a:xfrm>
            </p:grpSpPr>
            <p:sp>
              <p:nvSpPr>
                <p:cNvPr id="29777" name="Rectangle 11"/>
                <p:cNvSpPr>
                  <a:spLocks noChangeArrowheads="1"/>
                </p:cNvSpPr>
                <p:nvPr/>
              </p:nvSpPr>
              <p:spPr bwMode="auto">
                <a:xfrm>
                  <a:off x="2053" y="2976"/>
                  <a:ext cx="6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Sedimentation</a:t>
                  </a:r>
                </a:p>
              </p:txBody>
            </p:sp>
            <p:sp>
              <p:nvSpPr>
                <p:cNvPr id="29778" name="Rectangle 12"/>
                <p:cNvSpPr>
                  <a:spLocks noChangeArrowheads="1"/>
                </p:cNvSpPr>
                <p:nvPr/>
              </p:nvSpPr>
              <p:spPr bwMode="auto">
                <a:xfrm>
                  <a:off x="2053" y="3072"/>
                  <a:ext cx="75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Swirl Separators</a:t>
                  </a:r>
                </a:p>
              </p:txBody>
            </p:sp>
            <p:sp>
              <p:nvSpPr>
                <p:cNvPr id="29779" name="Rectangle 13"/>
                <p:cNvSpPr>
                  <a:spLocks noChangeArrowheads="1"/>
                </p:cNvSpPr>
                <p:nvPr/>
              </p:nvSpPr>
              <p:spPr bwMode="auto">
                <a:xfrm>
                  <a:off x="2053" y="3168"/>
                  <a:ext cx="64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Screen Filters</a:t>
                  </a:r>
                </a:p>
              </p:txBody>
            </p:sp>
            <p:grpSp>
              <p:nvGrpSpPr>
                <p:cNvPr id="29780" name="Group 14"/>
                <p:cNvGrpSpPr>
                  <a:grpSpLocks/>
                </p:cNvGrpSpPr>
                <p:nvPr/>
              </p:nvGrpSpPr>
              <p:grpSpPr bwMode="auto">
                <a:xfrm>
                  <a:off x="2053" y="3264"/>
                  <a:ext cx="640" cy="267"/>
                  <a:chOff x="2053" y="3264"/>
                  <a:chExt cx="640" cy="267"/>
                </a:xfrm>
              </p:grpSpPr>
              <p:sp>
                <p:nvSpPr>
                  <p:cNvPr id="29781" name="Rectangle 15"/>
                  <p:cNvSpPr>
                    <a:spLocks noChangeArrowheads="1"/>
                  </p:cNvSpPr>
                  <p:nvPr/>
                </p:nvSpPr>
                <p:spPr bwMode="auto">
                  <a:xfrm>
                    <a:off x="2053" y="3264"/>
                    <a:ext cx="58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Bead Filters</a:t>
                    </a:r>
                  </a:p>
                </p:txBody>
              </p:sp>
              <p:sp>
                <p:nvSpPr>
                  <p:cNvPr id="29782" name="Rectangle 16"/>
                  <p:cNvSpPr>
                    <a:spLocks noChangeArrowheads="1"/>
                  </p:cNvSpPr>
                  <p:nvPr/>
                </p:nvSpPr>
                <p:spPr bwMode="auto">
                  <a:xfrm>
                    <a:off x="2053" y="3360"/>
                    <a:ext cx="64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Double Drain</a:t>
                    </a:r>
                  </a:p>
                </p:txBody>
              </p:sp>
            </p:grpSp>
          </p:grpSp>
        </p:grpSp>
        <p:grpSp>
          <p:nvGrpSpPr>
            <p:cNvPr id="29701" name="Group 17"/>
            <p:cNvGrpSpPr>
              <a:grpSpLocks/>
            </p:cNvGrpSpPr>
            <p:nvPr/>
          </p:nvGrpSpPr>
          <p:grpSpPr bwMode="auto">
            <a:xfrm>
              <a:off x="894" y="1680"/>
              <a:ext cx="1472" cy="941"/>
              <a:chOff x="906" y="1939"/>
              <a:chExt cx="1472" cy="941"/>
            </a:xfrm>
          </p:grpSpPr>
          <p:sp>
            <p:nvSpPr>
              <p:cNvPr id="29760" name="Line 18"/>
              <p:cNvSpPr>
                <a:spLocks noChangeShapeType="1"/>
              </p:cNvSpPr>
              <p:nvPr/>
            </p:nvSpPr>
            <p:spPr bwMode="auto">
              <a:xfrm>
                <a:off x="1978" y="2132"/>
                <a:ext cx="400"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61" name="Group 19"/>
              <p:cNvGrpSpPr>
                <a:grpSpLocks/>
              </p:cNvGrpSpPr>
              <p:nvPr/>
            </p:nvGrpSpPr>
            <p:grpSpPr bwMode="auto">
              <a:xfrm>
                <a:off x="906" y="1958"/>
                <a:ext cx="1044" cy="922"/>
                <a:chOff x="1055" y="1692"/>
                <a:chExt cx="1044" cy="922"/>
              </a:xfrm>
            </p:grpSpPr>
            <p:sp>
              <p:nvSpPr>
                <p:cNvPr id="29771" name="AutoShape 20"/>
                <p:cNvSpPr>
                  <a:spLocks noChangeArrowheads="1"/>
                </p:cNvSpPr>
                <p:nvPr/>
              </p:nvSpPr>
              <p:spPr bwMode="auto">
                <a:xfrm>
                  <a:off x="1055" y="1736"/>
                  <a:ext cx="1000" cy="878"/>
                </a:xfrm>
                <a:prstGeom prst="roundRect">
                  <a:avLst>
                    <a:gd name="adj" fmla="val 14778"/>
                  </a:avLst>
                </a:prstGeom>
                <a:solidFill>
                  <a:srgbClr val="919191"/>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US"/>
                </a:p>
              </p:txBody>
            </p:sp>
            <p:sp>
              <p:nvSpPr>
                <p:cNvPr id="29772" name="AutoShape 21"/>
                <p:cNvSpPr>
                  <a:spLocks noChangeArrowheads="1"/>
                </p:cNvSpPr>
                <p:nvPr/>
              </p:nvSpPr>
              <p:spPr bwMode="auto">
                <a:xfrm>
                  <a:off x="1107" y="1692"/>
                  <a:ext cx="992" cy="870"/>
                </a:xfrm>
                <a:prstGeom prst="roundRect">
                  <a:avLst>
                    <a:gd name="adj" fmla="val 14778"/>
                  </a:avLst>
                </a:prstGeom>
                <a:solidFill>
                  <a:srgbClr val="8CF4EA"/>
                </a:solidFill>
                <a:ln w="12700">
                  <a:solidFill>
                    <a:srgbClr val="00B7A5"/>
                  </a:solidFill>
                  <a:round/>
                  <a:headEnd/>
                  <a:tailEnd/>
                </a:ln>
              </p:spPr>
              <p:txBody>
                <a:bodyPr wrap="none" anchor="ctr"/>
                <a:lstStyle/>
                <a:p>
                  <a:endParaRPr lang="en-US"/>
                </a:p>
              </p:txBody>
            </p:sp>
          </p:grpSp>
          <p:grpSp>
            <p:nvGrpSpPr>
              <p:cNvPr id="29762" name="Group 22"/>
              <p:cNvGrpSpPr>
                <a:grpSpLocks/>
              </p:cNvGrpSpPr>
              <p:nvPr/>
            </p:nvGrpSpPr>
            <p:grpSpPr bwMode="auto">
              <a:xfrm>
                <a:off x="1124" y="1939"/>
                <a:ext cx="693" cy="305"/>
                <a:chOff x="1273" y="1673"/>
                <a:chExt cx="693" cy="305"/>
              </a:xfrm>
            </p:grpSpPr>
            <p:sp>
              <p:nvSpPr>
                <p:cNvPr id="29769" name="Rectangle 23"/>
                <p:cNvSpPr>
                  <a:spLocks noChangeArrowheads="1"/>
                </p:cNvSpPr>
                <p:nvPr/>
              </p:nvSpPr>
              <p:spPr bwMode="auto">
                <a:xfrm>
                  <a:off x="1273" y="1673"/>
                  <a:ext cx="62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400">
                      <a:solidFill>
                        <a:srgbClr val="FC0128"/>
                      </a:solidFill>
                    </a:rPr>
                    <a:t>Aeration or</a:t>
                  </a:r>
                </a:p>
              </p:txBody>
            </p:sp>
            <p:sp>
              <p:nvSpPr>
                <p:cNvPr id="29770" name="Rectangle 24"/>
                <p:cNvSpPr>
                  <a:spLocks noChangeArrowheads="1"/>
                </p:cNvSpPr>
                <p:nvPr/>
              </p:nvSpPr>
              <p:spPr bwMode="auto">
                <a:xfrm>
                  <a:off x="1273" y="1788"/>
                  <a:ext cx="69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400">
                      <a:solidFill>
                        <a:srgbClr val="FC0128"/>
                      </a:solidFill>
                    </a:rPr>
                    <a:t>Oxygenation</a:t>
                  </a:r>
                </a:p>
              </p:txBody>
            </p:sp>
          </p:grpSp>
          <p:grpSp>
            <p:nvGrpSpPr>
              <p:cNvPr id="29763" name="Group 25"/>
              <p:cNvGrpSpPr>
                <a:grpSpLocks/>
              </p:cNvGrpSpPr>
              <p:nvPr/>
            </p:nvGrpSpPr>
            <p:grpSpPr bwMode="auto">
              <a:xfrm>
                <a:off x="1031" y="2249"/>
                <a:ext cx="995" cy="555"/>
                <a:chOff x="1180" y="1983"/>
                <a:chExt cx="995" cy="555"/>
              </a:xfrm>
            </p:grpSpPr>
            <p:sp>
              <p:nvSpPr>
                <p:cNvPr id="29764" name="Rectangle 26"/>
                <p:cNvSpPr>
                  <a:spLocks noChangeArrowheads="1"/>
                </p:cNvSpPr>
                <p:nvPr/>
              </p:nvSpPr>
              <p:spPr bwMode="auto">
                <a:xfrm>
                  <a:off x="1180" y="1983"/>
                  <a:ext cx="829"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Air Stone Diffuser</a:t>
                  </a:r>
                </a:p>
              </p:txBody>
            </p:sp>
            <p:sp>
              <p:nvSpPr>
                <p:cNvPr id="29765" name="Rectangle 27"/>
                <p:cNvSpPr>
                  <a:spLocks noChangeArrowheads="1"/>
                </p:cNvSpPr>
                <p:nvPr/>
              </p:nvSpPr>
              <p:spPr bwMode="auto">
                <a:xfrm>
                  <a:off x="1180" y="2079"/>
                  <a:ext cx="72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Packed Column</a:t>
                  </a:r>
                </a:p>
              </p:txBody>
            </p:sp>
            <p:sp>
              <p:nvSpPr>
                <p:cNvPr id="29766" name="Rectangle 28"/>
                <p:cNvSpPr>
                  <a:spLocks noChangeArrowheads="1"/>
                </p:cNvSpPr>
                <p:nvPr/>
              </p:nvSpPr>
              <p:spPr bwMode="auto">
                <a:xfrm>
                  <a:off x="1180" y="2175"/>
                  <a:ext cx="96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Down-flow Contactor</a:t>
                  </a:r>
                </a:p>
              </p:txBody>
            </p:sp>
            <p:sp>
              <p:nvSpPr>
                <p:cNvPr id="29767" name="Rectangle 29"/>
                <p:cNvSpPr>
                  <a:spLocks noChangeArrowheads="1"/>
                </p:cNvSpPr>
                <p:nvPr/>
              </p:nvSpPr>
              <p:spPr bwMode="auto">
                <a:xfrm>
                  <a:off x="1180" y="2271"/>
                  <a:ext cx="99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Low Head Oxygenator</a:t>
                  </a:r>
                </a:p>
              </p:txBody>
            </p:sp>
            <p:sp>
              <p:nvSpPr>
                <p:cNvPr id="29768" name="Rectangle 30"/>
                <p:cNvSpPr>
                  <a:spLocks noChangeArrowheads="1"/>
                </p:cNvSpPr>
                <p:nvPr/>
              </p:nvSpPr>
              <p:spPr bwMode="auto">
                <a:xfrm>
                  <a:off x="1180" y="2367"/>
                  <a:ext cx="38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U-tube</a:t>
                  </a:r>
                </a:p>
              </p:txBody>
            </p:sp>
          </p:grpSp>
        </p:grpSp>
        <p:grpSp>
          <p:nvGrpSpPr>
            <p:cNvPr id="29702" name="Group 31"/>
            <p:cNvGrpSpPr>
              <a:grpSpLocks/>
            </p:cNvGrpSpPr>
            <p:nvPr/>
          </p:nvGrpSpPr>
          <p:grpSpPr bwMode="auto">
            <a:xfrm>
              <a:off x="913" y="980"/>
              <a:ext cx="1405" cy="644"/>
              <a:chOff x="925" y="1239"/>
              <a:chExt cx="1405" cy="644"/>
            </a:xfrm>
          </p:grpSpPr>
          <p:grpSp>
            <p:nvGrpSpPr>
              <p:cNvPr id="29750" name="Group 32"/>
              <p:cNvGrpSpPr>
                <a:grpSpLocks/>
              </p:cNvGrpSpPr>
              <p:nvPr/>
            </p:nvGrpSpPr>
            <p:grpSpPr bwMode="auto">
              <a:xfrm>
                <a:off x="925" y="1239"/>
                <a:ext cx="1012" cy="644"/>
                <a:chOff x="1074" y="973"/>
                <a:chExt cx="1012" cy="644"/>
              </a:xfrm>
            </p:grpSpPr>
            <p:sp>
              <p:nvSpPr>
                <p:cNvPr id="29758" name="AutoShape 33"/>
                <p:cNvSpPr>
                  <a:spLocks noChangeArrowheads="1"/>
                </p:cNvSpPr>
                <p:nvPr/>
              </p:nvSpPr>
              <p:spPr bwMode="auto">
                <a:xfrm>
                  <a:off x="1074" y="1017"/>
                  <a:ext cx="968" cy="600"/>
                </a:xfrm>
                <a:prstGeom prst="roundRect">
                  <a:avLst>
                    <a:gd name="adj" fmla="val 20718"/>
                  </a:avLst>
                </a:prstGeom>
                <a:solidFill>
                  <a:srgbClr val="91919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9759" name="AutoShape 34"/>
                <p:cNvSpPr>
                  <a:spLocks noChangeArrowheads="1"/>
                </p:cNvSpPr>
                <p:nvPr/>
              </p:nvSpPr>
              <p:spPr bwMode="auto">
                <a:xfrm>
                  <a:off x="1126" y="973"/>
                  <a:ext cx="960" cy="592"/>
                </a:xfrm>
                <a:prstGeom prst="roundRect">
                  <a:avLst>
                    <a:gd name="adj" fmla="val 20718"/>
                  </a:avLst>
                </a:prstGeom>
                <a:solidFill>
                  <a:srgbClr val="8CF4EA"/>
                </a:solidFill>
                <a:ln w="12700">
                  <a:solidFill>
                    <a:srgbClr val="00B7A5"/>
                  </a:solidFill>
                  <a:round/>
                  <a:headEnd/>
                  <a:tailEnd/>
                </a:ln>
              </p:spPr>
              <p:txBody>
                <a:bodyPr wrap="none" anchor="ctr"/>
                <a:lstStyle/>
                <a:p>
                  <a:endParaRPr lang="en-US"/>
                </a:p>
              </p:txBody>
            </p:sp>
          </p:grpSp>
          <p:grpSp>
            <p:nvGrpSpPr>
              <p:cNvPr id="29751" name="Group 35"/>
              <p:cNvGrpSpPr>
                <a:grpSpLocks/>
              </p:cNvGrpSpPr>
              <p:nvPr/>
            </p:nvGrpSpPr>
            <p:grpSpPr bwMode="auto">
              <a:xfrm>
                <a:off x="1045" y="1254"/>
                <a:ext cx="1285" cy="503"/>
                <a:chOff x="1045" y="1254"/>
                <a:chExt cx="1285" cy="503"/>
              </a:xfrm>
            </p:grpSpPr>
            <p:sp>
              <p:nvSpPr>
                <p:cNvPr id="29752" name="Line 36"/>
                <p:cNvSpPr>
                  <a:spLocks noChangeShapeType="1"/>
                </p:cNvSpPr>
                <p:nvPr/>
              </p:nvSpPr>
              <p:spPr bwMode="auto">
                <a:xfrm>
                  <a:off x="1948" y="1556"/>
                  <a:ext cx="382"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53" name="Line 37"/>
                <p:cNvSpPr>
                  <a:spLocks noChangeShapeType="1"/>
                </p:cNvSpPr>
                <p:nvPr/>
              </p:nvSpPr>
              <p:spPr bwMode="auto">
                <a:xfrm flipV="1">
                  <a:off x="1935" y="1700"/>
                  <a:ext cx="393" cy="3"/>
                </a:xfrm>
                <a:prstGeom prst="line">
                  <a:avLst/>
                </a:prstGeom>
                <a:noFill/>
                <a:ln w="50800">
                  <a:solidFill>
                    <a:srgbClr val="00B7A5"/>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54" name="Group 38"/>
                <p:cNvGrpSpPr>
                  <a:grpSpLocks/>
                </p:cNvGrpSpPr>
                <p:nvPr/>
              </p:nvGrpSpPr>
              <p:grpSpPr bwMode="auto">
                <a:xfrm>
                  <a:off x="1066" y="1254"/>
                  <a:ext cx="792" cy="286"/>
                  <a:chOff x="1215" y="988"/>
                  <a:chExt cx="792" cy="286"/>
                </a:xfrm>
              </p:grpSpPr>
              <p:sp>
                <p:nvSpPr>
                  <p:cNvPr id="29756" name="Rectangle 39"/>
                  <p:cNvSpPr>
                    <a:spLocks noChangeArrowheads="1"/>
                  </p:cNvSpPr>
                  <p:nvPr/>
                </p:nvSpPr>
                <p:spPr bwMode="auto">
                  <a:xfrm>
                    <a:off x="1215" y="988"/>
                    <a:ext cx="7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Fine &amp; Dissolved</a:t>
                    </a:r>
                  </a:p>
                </p:txBody>
              </p:sp>
              <p:sp>
                <p:nvSpPr>
                  <p:cNvPr id="29757" name="Rectangle 40"/>
                  <p:cNvSpPr>
                    <a:spLocks noChangeArrowheads="1"/>
                  </p:cNvSpPr>
                  <p:nvPr/>
                </p:nvSpPr>
                <p:spPr bwMode="auto">
                  <a:xfrm>
                    <a:off x="1215" y="1103"/>
                    <a:ext cx="72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Solids Removal</a:t>
                    </a:r>
                  </a:p>
                </p:txBody>
              </p:sp>
            </p:grpSp>
            <p:sp>
              <p:nvSpPr>
                <p:cNvPr id="29755" name="Rectangle 41"/>
                <p:cNvSpPr>
                  <a:spLocks noChangeArrowheads="1"/>
                </p:cNvSpPr>
                <p:nvPr/>
              </p:nvSpPr>
              <p:spPr bwMode="auto">
                <a:xfrm>
                  <a:off x="1045" y="1586"/>
                  <a:ext cx="8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Foam Fractionation</a:t>
                  </a:r>
                </a:p>
              </p:txBody>
            </p:sp>
          </p:grpSp>
        </p:grpSp>
        <p:grpSp>
          <p:nvGrpSpPr>
            <p:cNvPr id="29703" name="Group 42"/>
            <p:cNvGrpSpPr>
              <a:grpSpLocks/>
            </p:cNvGrpSpPr>
            <p:nvPr/>
          </p:nvGrpSpPr>
          <p:grpSpPr bwMode="auto">
            <a:xfrm>
              <a:off x="3454" y="895"/>
              <a:ext cx="1362" cy="644"/>
              <a:chOff x="3466" y="1154"/>
              <a:chExt cx="1362" cy="644"/>
            </a:xfrm>
          </p:grpSpPr>
          <p:sp>
            <p:nvSpPr>
              <p:cNvPr id="29739" name="Line 43"/>
              <p:cNvSpPr>
                <a:spLocks noChangeShapeType="1"/>
              </p:cNvSpPr>
              <p:nvPr/>
            </p:nvSpPr>
            <p:spPr bwMode="auto">
              <a:xfrm>
                <a:off x="3466" y="1508"/>
                <a:ext cx="352"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0" name="Line 44"/>
              <p:cNvSpPr>
                <a:spLocks noChangeShapeType="1"/>
              </p:cNvSpPr>
              <p:nvPr/>
            </p:nvSpPr>
            <p:spPr bwMode="auto">
              <a:xfrm>
                <a:off x="3466" y="1652"/>
                <a:ext cx="352" cy="0"/>
              </a:xfrm>
              <a:prstGeom prst="line">
                <a:avLst/>
              </a:prstGeom>
              <a:noFill/>
              <a:ln w="50800">
                <a:solidFill>
                  <a:srgbClr val="00B7A5"/>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41" name="Group 45"/>
              <p:cNvGrpSpPr>
                <a:grpSpLocks/>
              </p:cNvGrpSpPr>
              <p:nvPr/>
            </p:nvGrpSpPr>
            <p:grpSpPr bwMode="auto">
              <a:xfrm>
                <a:off x="3816" y="1154"/>
                <a:ext cx="1012" cy="644"/>
                <a:chOff x="3965" y="888"/>
                <a:chExt cx="1012" cy="644"/>
              </a:xfrm>
            </p:grpSpPr>
            <p:sp>
              <p:nvSpPr>
                <p:cNvPr id="29748" name="AutoShape 46"/>
                <p:cNvSpPr>
                  <a:spLocks noChangeArrowheads="1"/>
                </p:cNvSpPr>
                <p:nvPr/>
              </p:nvSpPr>
              <p:spPr bwMode="auto">
                <a:xfrm>
                  <a:off x="3965" y="932"/>
                  <a:ext cx="968" cy="600"/>
                </a:xfrm>
                <a:prstGeom prst="roundRect">
                  <a:avLst>
                    <a:gd name="adj" fmla="val 20718"/>
                  </a:avLst>
                </a:prstGeom>
                <a:solidFill>
                  <a:srgbClr val="91919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9749" name="AutoShape 47"/>
                <p:cNvSpPr>
                  <a:spLocks noChangeArrowheads="1"/>
                </p:cNvSpPr>
                <p:nvPr/>
              </p:nvSpPr>
              <p:spPr bwMode="auto">
                <a:xfrm>
                  <a:off x="4017" y="888"/>
                  <a:ext cx="960" cy="592"/>
                </a:xfrm>
                <a:prstGeom prst="roundRect">
                  <a:avLst>
                    <a:gd name="adj" fmla="val 20718"/>
                  </a:avLst>
                </a:prstGeom>
                <a:solidFill>
                  <a:srgbClr val="8CF4EA"/>
                </a:solidFill>
                <a:ln w="12700">
                  <a:solidFill>
                    <a:srgbClr val="00B7A5"/>
                  </a:solidFill>
                  <a:round/>
                  <a:headEnd/>
                  <a:tailEnd/>
                </a:ln>
              </p:spPr>
              <p:txBody>
                <a:bodyPr wrap="none" anchor="ctr"/>
                <a:lstStyle/>
                <a:p>
                  <a:endParaRPr lang="en-US"/>
                </a:p>
              </p:txBody>
            </p:sp>
          </p:grpSp>
          <p:grpSp>
            <p:nvGrpSpPr>
              <p:cNvPr id="29742" name="Group 48"/>
              <p:cNvGrpSpPr>
                <a:grpSpLocks/>
              </p:cNvGrpSpPr>
              <p:nvPr/>
            </p:nvGrpSpPr>
            <p:grpSpPr bwMode="auto">
              <a:xfrm>
                <a:off x="4012" y="1166"/>
                <a:ext cx="731" cy="286"/>
                <a:chOff x="4161" y="900"/>
                <a:chExt cx="731" cy="286"/>
              </a:xfrm>
            </p:grpSpPr>
            <p:sp>
              <p:nvSpPr>
                <p:cNvPr id="29746" name="Rectangle 49"/>
                <p:cNvSpPr>
                  <a:spLocks noChangeArrowheads="1"/>
                </p:cNvSpPr>
                <p:nvPr/>
              </p:nvSpPr>
              <p:spPr bwMode="auto">
                <a:xfrm>
                  <a:off x="4161" y="900"/>
                  <a:ext cx="73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Carbon Dioxide</a:t>
                  </a:r>
                </a:p>
              </p:txBody>
            </p:sp>
            <p:sp>
              <p:nvSpPr>
                <p:cNvPr id="29747" name="Rectangle 50"/>
                <p:cNvSpPr>
                  <a:spLocks noChangeArrowheads="1"/>
                </p:cNvSpPr>
                <p:nvPr/>
              </p:nvSpPr>
              <p:spPr bwMode="auto">
                <a:xfrm>
                  <a:off x="4161" y="1015"/>
                  <a:ext cx="46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Removal</a:t>
                  </a:r>
                </a:p>
              </p:txBody>
            </p:sp>
          </p:grpSp>
          <p:grpSp>
            <p:nvGrpSpPr>
              <p:cNvPr id="29743" name="Group 51"/>
              <p:cNvGrpSpPr>
                <a:grpSpLocks/>
              </p:cNvGrpSpPr>
              <p:nvPr/>
            </p:nvGrpSpPr>
            <p:grpSpPr bwMode="auto">
              <a:xfrm>
                <a:off x="3999" y="1449"/>
                <a:ext cx="829" cy="267"/>
                <a:chOff x="4148" y="1183"/>
                <a:chExt cx="829" cy="267"/>
              </a:xfrm>
            </p:grpSpPr>
            <p:sp>
              <p:nvSpPr>
                <p:cNvPr id="29744" name="Rectangle 52"/>
                <p:cNvSpPr>
                  <a:spLocks noChangeArrowheads="1"/>
                </p:cNvSpPr>
                <p:nvPr/>
              </p:nvSpPr>
              <p:spPr bwMode="auto">
                <a:xfrm>
                  <a:off x="4148" y="1183"/>
                  <a:ext cx="829"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Air Stone Diffuser</a:t>
                  </a:r>
                </a:p>
              </p:txBody>
            </p:sp>
            <p:sp>
              <p:nvSpPr>
                <p:cNvPr id="29745" name="Rectangle 53"/>
                <p:cNvSpPr>
                  <a:spLocks noChangeArrowheads="1"/>
                </p:cNvSpPr>
                <p:nvPr/>
              </p:nvSpPr>
              <p:spPr bwMode="auto">
                <a:xfrm>
                  <a:off x="4148" y="1279"/>
                  <a:ext cx="72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Packed Column</a:t>
                  </a:r>
                </a:p>
              </p:txBody>
            </p:sp>
          </p:grpSp>
        </p:grpSp>
        <p:grpSp>
          <p:nvGrpSpPr>
            <p:cNvPr id="29704" name="Group 54"/>
            <p:cNvGrpSpPr>
              <a:grpSpLocks/>
            </p:cNvGrpSpPr>
            <p:nvPr/>
          </p:nvGrpSpPr>
          <p:grpSpPr bwMode="auto">
            <a:xfrm>
              <a:off x="2310" y="969"/>
              <a:ext cx="1137" cy="1065"/>
              <a:chOff x="2322" y="1228"/>
              <a:chExt cx="1137" cy="1065"/>
            </a:xfrm>
          </p:grpSpPr>
          <p:grpSp>
            <p:nvGrpSpPr>
              <p:cNvPr id="29728" name="Group 55"/>
              <p:cNvGrpSpPr>
                <a:grpSpLocks/>
              </p:cNvGrpSpPr>
              <p:nvPr/>
            </p:nvGrpSpPr>
            <p:grpSpPr bwMode="auto">
              <a:xfrm>
                <a:off x="2322" y="1228"/>
                <a:ext cx="1137" cy="1065"/>
                <a:chOff x="2471" y="962"/>
                <a:chExt cx="1137" cy="1065"/>
              </a:xfrm>
            </p:grpSpPr>
            <p:sp>
              <p:nvSpPr>
                <p:cNvPr id="29735" name="Freeform 56"/>
                <p:cNvSpPr>
                  <a:spLocks/>
                </p:cNvSpPr>
                <p:nvPr/>
              </p:nvSpPr>
              <p:spPr bwMode="auto">
                <a:xfrm>
                  <a:off x="2479" y="1018"/>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noFill/>
                <a:ln w="12700" cap="rnd">
                  <a:solidFill>
                    <a:srgbClr val="91919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6" name="Freeform 57"/>
                <p:cNvSpPr>
                  <a:spLocks/>
                </p:cNvSpPr>
                <p:nvPr/>
              </p:nvSpPr>
              <p:spPr bwMode="auto">
                <a:xfrm>
                  <a:off x="2471" y="1010"/>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solidFill>
                  <a:srgbClr val="919191"/>
                </a:solidFill>
                <a:ln w="12700" cap="rnd">
                  <a:solidFill>
                    <a:srgbClr val="919191"/>
                  </a:solidFill>
                  <a:round/>
                  <a:headEnd/>
                  <a:tailEnd/>
                </a:ln>
              </p:spPr>
              <p:txBody>
                <a:bodyPr/>
                <a:lstStyle/>
                <a:p>
                  <a:endParaRPr lang="en-US"/>
                </a:p>
              </p:txBody>
            </p:sp>
            <p:sp>
              <p:nvSpPr>
                <p:cNvPr id="29737" name="Freeform 58"/>
                <p:cNvSpPr>
                  <a:spLocks/>
                </p:cNvSpPr>
                <p:nvPr/>
              </p:nvSpPr>
              <p:spPr bwMode="auto">
                <a:xfrm>
                  <a:off x="2527" y="970"/>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noFill/>
                <a:ln w="12700" cap="rnd">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8" name="Freeform 59"/>
                <p:cNvSpPr>
                  <a:spLocks/>
                </p:cNvSpPr>
                <p:nvPr/>
              </p:nvSpPr>
              <p:spPr bwMode="auto">
                <a:xfrm>
                  <a:off x="2519" y="962"/>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solidFill>
                  <a:srgbClr val="009999"/>
                </a:solidFill>
                <a:ln w="12700" cap="rnd">
                  <a:solidFill>
                    <a:srgbClr val="0099FF"/>
                  </a:solidFill>
                  <a:round/>
                  <a:headEnd/>
                  <a:tailEnd/>
                </a:ln>
              </p:spPr>
              <p:txBody>
                <a:bodyPr/>
                <a:lstStyle/>
                <a:p>
                  <a:endParaRPr lang="en-US"/>
                </a:p>
              </p:txBody>
            </p:sp>
          </p:grpSp>
          <p:sp>
            <p:nvSpPr>
              <p:cNvPr id="29729" name="Oval 60"/>
              <p:cNvSpPr>
                <a:spLocks noChangeArrowheads="1"/>
              </p:cNvSpPr>
              <p:nvPr/>
            </p:nvSpPr>
            <p:spPr bwMode="auto">
              <a:xfrm>
                <a:off x="2414" y="1262"/>
                <a:ext cx="966" cy="956"/>
              </a:xfrm>
              <a:prstGeom prst="ellipse">
                <a:avLst/>
              </a:prstGeom>
              <a:solidFill>
                <a:srgbClr val="8CF4EA"/>
              </a:solidFill>
              <a:ln w="12700">
                <a:solidFill>
                  <a:srgbClr val="063DE8"/>
                </a:solidFill>
                <a:round/>
                <a:headEnd/>
                <a:tailEnd/>
              </a:ln>
            </p:spPr>
            <p:txBody>
              <a:bodyPr wrap="none" anchor="ctr"/>
              <a:lstStyle/>
              <a:p>
                <a:endParaRPr lang="en-US"/>
              </a:p>
            </p:txBody>
          </p:sp>
          <p:grpSp>
            <p:nvGrpSpPr>
              <p:cNvPr id="29730" name="Group 61"/>
              <p:cNvGrpSpPr>
                <a:grpSpLocks/>
              </p:cNvGrpSpPr>
              <p:nvPr/>
            </p:nvGrpSpPr>
            <p:grpSpPr bwMode="auto">
              <a:xfrm>
                <a:off x="2522" y="1447"/>
                <a:ext cx="814" cy="631"/>
                <a:chOff x="2671" y="1181"/>
                <a:chExt cx="814" cy="631"/>
              </a:xfrm>
            </p:grpSpPr>
            <p:sp>
              <p:nvSpPr>
                <p:cNvPr id="29731" name="Rectangle 62"/>
                <p:cNvSpPr>
                  <a:spLocks noChangeArrowheads="1"/>
                </p:cNvSpPr>
                <p:nvPr/>
              </p:nvSpPr>
              <p:spPr bwMode="auto">
                <a:xfrm>
                  <a:off x="2671" y="1181"/>
                  <a:ext cx="81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Fish Culture Tank</a:t>
                  </a:r>
                </a:p>
              </p:txBody>
            </p:sp>
            <p:sp>
              <p:nvSpPr>
                <p:cNvPr id="29732" name="Rectangle 63"/>
                <p:cNvSpPr>
                  <a:spLocks noChangeArrowheads="1"/>
                </p:cNvSpPr>
                <p:nvPr/>
              </p:nvSpPr>
              <p:spPr bwMode="auto">
                <a:xfrm>
                  <a:off x="2671" y="1411"/>
                  <a:ext cx="81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Round, Octagonal</a:t>
                  </a:r>
                </a:p>
              </p:txBody>
            </p:sp>
            <p:sp>
              <p:nvSpPr>
                <p:cNvPr id="29733" name="Rectangle 64"/>
                <p:cNvSpPr>
                  <a:spLocks noChangeArrowheads="1"/>
                </p:cNvSpPr>
                <p:nvPr/>
              </p:nvSpPr>
              <p:spPr bwMode="auto">
                <a:xfrm>
                  <a:off x="2671" y="1526"/>
                  <a:ext cx="70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Rectangular or </a:t>
                  </a:r>
                </a:p>
              </p:txBody>
            </p:sp>
            <p:sp>
              <p:nvSpPr>
                <p:cNvPr id="29734" name="Rectangle 65"/>
                <p:cNvSpPr>
                  <a:spLocks noChangeArrowheads="1"/>
                </p:cNvSpPr>
                <p:nvPr/>
              </p:nvSpPr>
              <p:spPr bwMode="auto">
                <a:xfrm>
                  <a:off x="2671" y="1641"/>
                  <a:ext cx="44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D-ended</a:t>
                  </a:r>
                </a:p>
              </p:txBody>
            </p:sp>
          </p:grpSp>
        </p:grpSp>
        <p:grpSp>
          <p:nvGrpSpPr>
            <p:cNvPr id="29705" name="Group 66"/>
            <p:cNvGrpSpPr>
              <a:grpSpLocks/>
            </p:cNvGrpSpPr>
            <p:nvPr/>
          </p:nvGrpSpPr>
          <p:grpSpPr bwMode="auto">
            <a:xfrm>
              <a:off x="2782" y="1985"/>
              <a:ext cx="1416" cy="1612"/>
              <a:chOff x="2794" y="2244"/>
              <a:chExt cx="1416" cy="1612"/>
            </a:xfrm>
          </p:grpSpPr>
          <p:sp>
            <p:nvSpPr>
              <p:cNvPr id="29716" name="Line 67"/>
              <p:cNvSpPr>
                <a:spLocks noChangeShapeType="1"/>
              </p:cNvSpPr>
              <p:nvPr/>
            </p:nvSpPr>
            <p:spPr bwMode="auto">
              <a:xfrm>
                <a:off x="3258" y="2244"/>
                <a:ext cx="0" cy="832"/>
              </a:xfrm>
              <a:prstGeom prst="line">
                <a:avLst/>
              </a:prstGeom>
              <a:noFill/>
              <a:ln w="50800">
                <a:solidFill>
                  <a:srgbClr val="00B7A5"/>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17" name="Group 68"/>
              <p:cNvGrpSpPr>
                <a:grpSpLocks/>
              </p:cNvGrpSpPr>
              <p:nvPr/>
            </p:nvGrpSpPr>
            <p:grpSpPr bwMode="auto">
              <a:xfrm>
                <a:off x="3041" y="3076"/>
                <a:ext cx="1148" cy="780"/>
                <a:chOff x="3190" y="2810"/>
                <a:chExt cx="1148" cy="780"/>
              </a:xfrm>
            </p:grpSpPr>
            <p:sp>
              <p:nvSpPr>
                <p:cNvPr id="29726" name="AutoShape 69"/>
                <p:cNvSpPr>
                  <a:spLocks noChangeArrowheads="1"/>
                </p:cNvSpPr>
                <p:nvPr/>
              </p:nvSpPr>
              <p:spPr bwMode="auto">
                <a:xfrm>
                  <a:off x="3190" y="2854"/>
                  <a:ext cx="1104" cy="736"/>
                </a:xfrm>
                <a:prstGeom prst="roundRect">
                  <a:avLst>
                    <a:gd name="adj" fmla="val 11954"/>
                  </a:avLst>
                </a:prstGeom>
                <a:solidFill>
                  <a:srgbClr val="919191"/>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US"/>
                </a:p>
              </p:txBody>
            </p:sp>
            <p:sp>
              <p:nvSpPr>
                <p:cNvPr id="29727" name="AutoShape 70"/>
                <p:cNvSpPr>
                  <a:spLocks noChangeArrowheads="1"/>
                </p:cNvSpPr>
                <p:nvPr/>
              </p:nvSpPr>
              <p:spPr bwMode="auto">
                <a:xfrm>
                  <a:off x="3242" y="2810"/>
                  <a:ext cx="1096" cy="728"/>
                </a:xfrm>
                <a:prstGeom prst="roundRect">
                  <a:avLst>
                    <a:gd name="adj" fmla="val 11954"/>
                  </a:avLst>
                </a:prstGeom>
                <a:solidFill>
                  <a:srgbClr val="8CF4EA"/>
                </a:solidFill>
                <a:ln w="12700">
                  <a:solidFill>
                    <a:srgbClr val="00B7A5"/>
                  </a:solidFill>
                  <a:round/>
                  <a:headEnd/>
                  <a:tailEnd/>
                </a:ln>
              </p:spPr>
              <p:txBody>
                <a:bodyPr wrap="none" anchor="ctr"/>
                <a:lstStyle/>
                <a:p>
                  <a:endParaRPr lang="en-US"/>
                </a:p>
              </p:txBody>
            </p:sp>
          </p:grpSp>
          <p:grpSp>
            <p:nvGrpSpPr>
              <p:cNvPr id="29718" name="Group 71"/>
              <p:cNvGrpSpPr>
                <a:grpSpLocks/>
              </p:cNvGrpSpPr>
              <p:nvPr/>
            </p:nvGrpSpPr>
            <p:grpSpPr bwMode="auto">
              <a:xfrm>
                <a:off x="3170" y="3062"/>
                <a:ext cx="1025" cy="291"/>
                <a:chOff x="3319" y="2796"/>
                <a:chExt cx="1025" cy="291"/>
              </a:xfrm>
            </p:grpSpPr>
            <p:sp>
              <p:nvSpPr>
                <p:cNvPr id="29724" name="Rectangle 72"/>
                <p:cNvSpPr>
                  <a:spLocks noChangeArrowheads="1"/>
                </p:cNvSpPr>
                <p:nvPr/>
              </p:nvSpPr>
              <p:spPr bwMode="auto">
                <a:xfrm>
                  <a:off x="3319" y="2796"/>
                  <a:ext cx="10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400">
                      <a:solidFill>
                        <a:srgbClr val="FC0128"/>
                      </a:solidFill>
                    </a:rPr>
                    <a:t>Biological Filtration</a:t>
                  </a:r>
                </a:p>
              </p:txBody>
            </p:sp>
            <p:sp>
              <p:nvSpPr>
                <p:cNvPr id="29725" name="Rectangle 73"/>
                <p:cNvSpPr>
                  <a:spLocks noChangeArrowheads="1"/>
                </p:cNvSpPr>
                <p:nvPr/>
              </p:nvSpPr>
              <p:spPr bwMode="auto">
                <a:xfrm>
                  <a:off x="3319" y="2897"/>
                  <a:ext cx="7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400">
                      <a:solidFill>
                        <a:srgbClr val="FC0128"/>
                      </a:solidFill>
                    </a:rPr>
                    <a:t>(Nitrification)</a:t>
                  </a:r>
                </a:p>
              </p:txBody>
            </p:sp>
          </p:grpSp>
          <p:grpSp>
            <p:nvGrpSpPr>
              <p:cNvPr id="29719" name="Group 74"/>
              <p:cNvGrpSpPr>
                <a:grpSpLocks/>
              </p:cNvGrpSpPr>
              <p:nvPr/>
            </p:nvGrpSpPr>
            <p:grpSpPr bwMode="auto">
              <a:xfrm>
                <a:off x="3152" y="3327"/>
                <a:ext cx="1058" cy="478"/>
                <a:chOff x="3301" y="3061"/>
                <a:chExt cx="1058" cy="478"/>
              </a:xfrm>
            </p:grpSpPr>
            <p:sp>
              <p:nvSpPr>
                <p:cNvPr id="29721" name="Rectangle 75"/>
                <p:cNvSpPr>
                  <a:spLocks noChangeArrowheads="1"/>
                </p:cNvSpPr>
                <p:nvPr/>
              </p:nvSpPr>
              <p:spPr bwMode="auto">
                <a:xfrm>
                  <a:off x="3301" y="3061"/>
                  <a:ext cx="927"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Fluidized Bed Filters</a:t>
                  </a:r>
                </a:p>
              </p:txBody>
            </p:sp>
            <p:sp>
              <p:nvSpPr>
                <p:cNvPr id="29722" name="Rectangle 76"/>
                <p:cNvSpPr>
                  <a:spLocks noChangeArrowheads="1"/>
                </p:cNvSpPr>
                <p:nvPr/>
              </p:nvSpPr>
              <p:spPr bwMode="auto">
                <a:xfrm>
                  <a:off x="3301" y="3157"/>
                  <a:ext cx="81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Mixed Bed Filters</a:t>
                  </a:r>
                </a:p>
              </p:txBody>
            </p:sp>
            <p:sp>
              <p:nvSpPr>
                <p:cNvPr id="29723" name="Rectangle 77"/>
                <p:cNvSpPr>
                  <a:spLocks noChangeArrowheads="1"/>
                </p:cNvSpPr>
                <p:nvPr/>
              </p:nvSpPr>
              <p:spPr bwMode="auto">
                <a:xfrm>
                  <a:off x="3301" y="3253"/>
                  <a:ext cx="105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Trickling Filters</a:t>
                  </a:r>
                </a:p>
                <a:p>
                  <a:r>
                    <a:rPr lang="en-US" altLang="en-US" sz="1200">
                      <a:solidFill>
                        <a:srgbClr val="000000"/>
                      </a:solidFill>
                    </a:rPr>
                    <a:t>Rotating Bio-Contactors</a:t>
                  </a:r>
                </a:p>
              </p:txBody>
            </p:sp>
          </p:grpSp>
          <p:sp>
            <p:nvSpPr>
              <p:cNvPr id="29720" name="Line 78"/>
              <p:cNvSpPr>
                <a:spLocks noChangeShapeType="1"/>
              </p:cNvSpPr>
              <p:nvPr/>
            </p:nvSpPr>
            <p:spPr bwMode="auto">
              <a:xfrm>
                <a:off x="2794" y="3428"/>
                <a:ext cx="256"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06" name="Group 79"/>
            <p:cNvGrpSpPr>
              <a:grpSpLocks/>
            </p:cNvGrpSpPr>
            <p:nvPr/>
          </p:nvGrpSpPr>
          <p:grpSpPr bwMode="auto">
            <a:xfrm>
              <a:off x="3358" y="1588"/>
              <a:ext cx="1452" cy="644"/>
              <a:chOff x="3370" y="1847"/>
              <a:chExt cx="1452" cy="644"/>
            </a:xfrm>
          </p:grpSpPr>
          <p:sp>
            <p:nvSpPr>
              <p:cNvPr id="29707" name="Line 80"/>
              <p:cNvSpPr>
                <a:spLocks noChangeShapeType="1"/>
              </p:cNvSpPr>
              <p:nvPr/>
            </p:nvSpPr>
            <p:spPr bwMode="auto">
              <a:xfrm>
                <a:off x="3370" y="2132"/>
                <a:ext cx="448" cy="0"/>
              </a:xfrm>
              <a:prstGeom prst="line">
                <a:avLst/>
              </a:prstGeom>
              <a:noFill/>
              <a:ln w="50800">
                <a:solidFill>
                  <a:srgbClr val="00B7A5"/>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08" name="Group 81"/>
              <p:cNvGrpSpPr>
                <a:grpSpLocks/>
              </p:cNvGrpSpPr>
              <p:nvPr/>
            </p:nvGrpSpPr>
            <p:grpSpPr bwMode="auto">
              <a:xfrm>
                <a:off x="3810" y="1847"/>
                <a:ext cx="1012" cy="644"/>
                <a:chOff x="3959" y="1581"/>
                <a:chExt cx="1012" cy="644"/>
              </a:xfrm>
            </p:grpSpPr>
            <p:sp>
              <p:nvSpPr>
                <p:cNvPr id="29714" name="AutoShape 82"/>
                <p:cNvSpPr>
                  <a:spLocks noChangeArrowheads="1"/>
                </p:cNvSpPr>
                <p:nvPr/>
              </p:nvSpPr>
              <p:spPr bwMode="auto">
                <a:xfrm>
                  <a:off x="3959" y="1625"/>
                  <a:ext cx="968" cy="600"/>
                </a:xfrm>
                <a:prstGeom prst="roundRect">
                  <a:avLst>
                    <a:gd name="adj" fmla="val 20718"/>
                  </a:avLst>
                </a:prstGeom>
                <a:solidFill>
                  <a:srgbClr val="91919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29715" name="AutoShape 83"/>
                <p:cNvSpPr>
                  <a:spLocks noChangeArrowheads="1"/>
                </p:cNvSpPr>
                <p:nvPr/>
              </p:nvSpPr>
              <p:spPr bwMode="auto">
                <a:xfrm>
                  <a:off x="4011" y="1581"/>
                  <a:ext cx="960" cy="592"/>
                </a:xfrm>
                <a:prstGeom prst="roundRect">
                  <a:avLst>
                    <a:gd name="adj" fmla="val 20718"/>
                  </a:avLst>
                </a:prstGeom>
                <a:solidFill>
                  <a:srgbClr val="8CF4EA"/>
                </a:solidFill>
                <a:ln w="12700">
                  <a:solidFill>
                    <a:srgbClr val="00B7A5"/>
                  </a:solidFill>
                  <a:round/>
                  <a:headEnd/>
                  <a:tailEnd/>
                </a:ln>
              </p:spPr>
              <p:txBody>
                <a:bodyPr wrap="none" anchor="ctr"/>
                <a:lstStyle/>
                <a:p>
                  <a:endParaRPr lang="en-US"/>
                </a:p>
              </p:txBody>
            </p:sp>
          </p:grpSp>
          <p:sp>
            <p:nvSpPr>
              <p:cNvPr id="29709" name="Rectangle 84"/>
              <p:cNvSpPr>
                <a:spLocks noChangeArrowheads="1"/>
              </p:cNvSpPr>
              <p:nvPr/>
            </p:nvSpPr>
            <p:spPr bwMode="auto">
              <a:xfrm>
                <a:off x="4056" y="1851"/>
                <a:ext cx="59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Disinfection</a:t>
                </a:r>
              </a:p>
            </p:txBody>
          </p:sp>
          <p:grpSp>
            <p:nvGrpSpPr>
              <p:cNvPr id="29710" name="Group 85"/>
              <p:cNvGrpSpPr>
                <a:grpSpLocks/>
              </p:cNvGrpSpPr>
              <p:nvPr/>
            </p:nvGrpSpPr>
            <p:grpSpPr bwMode="auto">
              <a:xfrm>
                <a:off x="4006" y="2104"/>
                <a:ext cx="765" cy="267"/>
                <a:chOff x="4155" y="1838"/>
                <a:chExt cx="765" cy="267"/>
              </a:xfrm>
            </p:grpSpPr>
            <p:sp>
              <p:nvSpPr>
                <p:cNvPr id="29712" name="Rectangle 86"/>
                <p:cNvSpPr>
                  <a:spLocks noChangeArrowheads="1"/>
                </p:cNvSpPr>
                <p:nvPr/>
              </p:nvSpPr>
              <p:spPr bwMode="auto">
                <a:xfrm>
                  <a:off x="4155" y="1838"/>
                  <a:ext cx="76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Ultraviolet Light</a:t>
                  </a:r>
                </a:p>
              </p:txBody>
            </p:sp>
            <p:sp>
              <p:nvSpPr>
                <p:cNvPr id="29713" name="Rectangle 87"/>
                <p:cNvSpPr>
                  <a:spLocks noChangeArrowheads="1"/>
                </p:cNvSpPr>
                <p:nvPr/>
              </p:nvSpPr>
              <p:spPr bwMode="auto">
                <a:xfrm>
                  <a:off x="4155" y="1934"/>
                  <a:ext cx="689"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tLang="en-US" sz="1200">
                      <a:solidFill>
                        <a:srgbClr val="000000"/>
                      </a:solidFill>
                    </a:rPr>
                    <a:t>Ozone Contact</a:t>
                  </a:r>
                </a:p>
              </p:txBody>
            </p:sp>
          </p:grpSp>
          <p:sp>
            <p:nvSpPr>
              <p:cNvPr id="29711" name="Line 88"/>
              <p:cNvSpPr>
                <a:spLocks noChangeShapeType="1"/>
              </p:cNvSpPr>
              <p:nvPr/>
            </p:nvSpPr>
            <p:spPr bwMode="auto">
              <a:xfrm>
                <a:off x="3466" y="1988"/>
                <a:ext cx="352"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909638" y="479425"/>
            <a:ext cx="8096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altLang="en-US" sz="4000">
                <a:solidFill>
                  <a:schemeClr val="accent2"/>
                </a:solidFill>
              </a:rPr>
              <a:t>All design parameters are proportional to feeding rate</a:t>
            </a:r>
            <a:endParaRPr lang="en-US" altLang="en-US" sz="5400">
              <a:solidFill>
                <a:schemeClr val="accent2"/>
              </a:solidFill>
            </a:endParaRPr>
          </a:p>
        </p:txBody>
      </p:sp>
      <p:sp>
        <p:nvSpPr>
          <p:cNvPr id="30723" name="AutoShape 4"/>
          <p:cNvSpPr>
            <a:spLocks noChangeArrowheads="1"/>
          </p:cNvSpPr>
          <p:nvPr/>
        </p:nvSpPr>
        <p:spPr bwMode="auto">
          <a:xfrm>
            <a:off x="1163638" y="2119313"/>
            <a:ext cx="7994650" cy="4038600"/>
          </a:xfrm>
          <a:prstGeom prst="roundRect">
            <a:avLst>
              <a:gd name="adj" fmla="val 12495"/>
            </a:avLst>
          </a:prstGeom>
          <a:solidFill>
            <a:schemeClr val="tx1"/>
          </a:solidFill>
          <a:ln w="12700">
            <a:solidFill>
              <a:schemeClr val="bg2"/>
            </a:solidFill>
            <a:round/>
            <a:headEnd/>
            <a:tailEnd/>
          </a:ln>
        </p:spPr>
        <p:txBody>
          <a:bodyPr wrap="none" anchor="ctr"/>
          <a:lstStyle/>
          <a:p>
            <a:endParaRPr lang="en-US"/>
          </a:p>
        </p:txBody>
      </p:sp>
      <p:grpSp>
        <p:nvGrpSpPr>
          <p:cNvPr id="30724" name="Group 5"/>
          <p:cNvGrpSpPr>
            <a:grpSpLocks/>
          </p:cNvGrpSpPr>
          <p:nvPr/>
        </p:nvGrpSpPr>
        <p:grpSpPr bwMode="auto">
          <a:xfrm>
            <a:off x="3810000" y="3222625"/>
            <a:ext cx="1804988" cy="1690688"/>
            <a:chOff x="2400" y="2030"/>
            <a:chExt cx="1137" cy="1065"/>
          </a:xfrm>
        </p:grpSpPr>
        <p:grpSp>
          <p:nvGrpSpPr>
            <p:cNvPr id="30758" name="Group 6"/>
            <p:cNvGrpSpPr>
              <a:grpSpLocks/>
            </p:cNvGrpSpPr>
            <p:nvPr/>
          </p:nvGrpSpPr>
          <p:grpSpPr bwMode="auto">
            <a:xfrm>
              <a:off x="2400" y="2030"/>
              <a:ext cx="1137" cy="1065"/>
              <a:chOff x="2514" y="1653"/>
              <a:chExt cx="1137" cy="1065"/>
            </a:xfrm>
          </p:grpSpPr>
          <p:sp>
            <p:nvSpPr>
              <p:cNvPr id="30791" name="Freeform 7"/>
              <p:cNvSpPr>
                <a:spLocks/>
              </p:cNvSpPr>
              <p:nvPr/>
            </p:nvSpPr>
            <p:spPr bwMode="auto">
              <a:xfrm>
                <a:off x="2522" y="1709"/>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noFill/>
              <a:ln w="12700" cap="rnd">
                <a:solidFill>
                  <a:srgbClr val="91919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2" name="Freeform 8"/>
              <p:cNvSpPr>
                <a:spLocks/>
              </p:cNvSpPr>
              <p:nvPr/>
            </p:nvSpPr>
            <p:spPr bwMode="auto">
              <a:xfrm>
                <a:off x="2514" y="1701"/>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solidFill>
                <a:srgbClr val="919191"/>
              </a:solidFill>
              <a:ln w="12700" cap="rnd">
                <a:solidFill>
                  <a:srgbClr val="919191"/>
                </a:solidFill>
                <a:round/>
                <a:headEnd/>
                <a:tailEnd/>
              </a:ln>
            </p:spPr>
            <p:txBody>
              <a:bodyPr/>
              <a:lstStyle/>
              <a:p>
                <a:endParaRPr lang="en-US"/>
              </a:p>
            </p:txBody>
          </p:sp>
          <p:sp>
            <p:nvSpPr>
              <p:cNvPr id="30793" name="Freeform 9"/>
              <p:cNvSpPr>
                <a:spLocks/>
              </p:cNvSpPr>
              <p:nvPr/>
            </p:nvSpPr>
            <p:spPr bwMode="auto">
              <a:xfrm>
                <a:off x="2570" y="1661"/>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noFill/>
              <a:ln w="12700" cap="rnd">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4" name="Freeform 10"/>
              <p:cNvSpPr>
                <a:spLocks/>
              </p:cNvSpPr>
              <p:nvPr/>
            </p:nvSpPr>
            <p:spPr bwMode="auto">
              <a:xfrm>
                <a:off x="2562" y="1653"/>
                <a:ext cx="1081" cy="1009"/>
              </a:xfrm>
              <a:custGeom>
                <a:avLst/>
                <a:gdLst>
                  <a:gd name="T0" fmla="*/ 216 w 1081"/>
                  <a:gd name="T1" fmla="*/ 0 h 1009"/>
                  <a:gd name="T2" fmla="*/ 864 w 1081"/>
                  <a:gd name="T3" fmla="*/ 0 h 1009"/>
                  <a:gd name="T4" fmla="*/ 1080 w 1081"/>
                  <a:gd name="T5" fmla="*/ 216 h 1009"/>
                  <a:gd name="T6" fmla="*/ 1080 w 1081"/>
                  <a:gd name="T7" fmla="*/ 792 h 1009"/>
                  <a:gd name="T8" fmla="*/ 864 w 1081"/>
                  <a:gd name="T9" fmla="*/ 1008 h 1009"/>
                  <a:gd name="T10" fmla="*/ 216 w 1081"/>
                  <a:gd name="T11" fmla="*/ 1008 h 1009"/>
                  <a:gd name="T12" fmla="*/ 0 w 1081"/>
                  <a:gd name="T13" fmla="*/ 792 h 1009"/>
                  <a:gd name="T14" fmla="*/ 0 w 1081"/>
                  <a:gd name="T15" fmla="*/ 216 h 1009"/>
                  <a:gd name="T16" fmla="*/ 216 w 1081"/>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1009"/>
                  <a:gd name="T29" fmla="*/ 1081 w 1081"/>
                  <a:gd name="T30" fmla="*/ 1009 h 10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1009">
                    <a:moveTo>
                      <a:pt x="216" y="0"/>
                    </a:moveTo>
                    <a:lnTo>
                      <a:pt x="864" y="0"/>
                    </a:lnTo>
                    <a:lnTo>
                      <a:pt x="1080" y="216"/>
                    </a:lnTo>
                    <a:lnTo>
                      <a:pt x="1080" y="792"/>
                    </a:lnTo>
                    <a:lnTo>
                      <a:pt x="864" y="1008"/>
                    </a:lnTo>
                    <a:lnTo>
                      <a:pt x="216" y="1008"/>
                    </a:lnTo>
                    <a:lnTo>
                      <a:pt x="0" y="792"/>
                    </a:lnTo>
                    <a:lnTo>
                      <a:pt x="0" y="216"/>
                    </a:lnTo>
                    <a:lnTo>
                      <a:pt x="216" y="0"/>
                    </a:lnTo>
                  </a:path>
                </a:pathLst>
              </a:custGeom>
              <a:solidFill>
                <a:srgbClr val="009999"/>
              </a:solidFill>
              <a:ln w="12700" cap="rnd">
                <a:solidFill>
                  <a:srgbClr val="0099FF"/>
                </a:solidFill>
                <a:round/>
                <a:headEnd/>
                <a:tailEnd/>
              </a:ln>
            </p:spPr>
            <p:txBody>
              <a:bodyPr/>
              <a:lstStyle/>
              <a:p>
                <a:endParaRPr lang="en-US"/>
              </a:p>
            </p:txBody>
          </p:sp>
        </p:grpSp>
        <p:sp>
          <p:nvSpPr>
            <p:cNvPr id="30759" name="Oval 11"/>
            <p:cNvSpPr>
              <a:spLocks noChangeArrowheads="1"/>
            </p:cNvSpPr>
            <p:nvPr/>
          </p:nvSpPr>
          <p:spPr bwMode="auto">
            <a:xfrm>
              <a:off x="2496" y="2064"/>
              <a:ext cx="966" cy="956"/>
            </a:xfrm>
            <a:prstGeom prst="ellipse">
              <a:avLst/>
            </a:prstGeom>
            <a:solidFill>
              <a:srgbClr val="8CF4EA"/>
            </a:solidFill>
            <a:ln w="12700">
              <a:solidFill>
                <a:srgbClr val="063DE8"/>
              </a:solidFill>
              <a:round/>
              <a:headEnd/>
              <a:tailEnd/>
            </a:ln>
          </p:spPr>
          <p:txBody>
            <a:bodyPr wrap="none" anchor="ctr"/>
            <a:lstStyle/>
            <a:p>
              <a:endParaRPr lang="en-US"/>
            </a:p>
          </p:txBody>
        </p:sp>
        <p:sp>
          <p:nvSpPr>
            <p:cNvPr id="30760" name="Oval 12"/>
            <p:cNvSpPr>
              <a:spLocks noChangeArrowheads="1"/>
            </p:cNvSpPr>
            <p:nvPr/>
          </p:nvSpPr>
          <p:spPr bwMode="auto">
            <a:xfrm>
              <a:off x="2569" y="2476"/>
              <a:ext cx="740" cy="152"/>
            </a:xfrm>
            <a:prstGeom prst="ellipse">
              <a:avLst/>
            </a:prstGeom>
            <a:solidFill>
              <a:schemeClr val="bg2"/>
            </a:solidFill>
            <a:ln w="12700">
              <a:solidFill>
                <a:schemeClr val="bg2"/>
              </a:solidFill>
              <a:round/>
              <a:headEnd/>
              <a:tailEnd/>
            </a:ln>
          </p:spPr>
          <p:txBody>
            <a:bodyPr wrap="none" anchor="ctr"/>
            <a:lstStyle/>
            <a:p>
              <a:endParaRPr lang="en-US"/>
            </a:p>
          </p:txBody>
        </p:sp>
        <p:sp>
          <p:nvSpPr>
            <p:cNvPr id="30761" name="Arc 13"/>
            <p:cNvSpPr>
              <a:spLocks/>
            </p:cNvSpPr>
            <p:nvPr/>
          </p:nvSpPr>
          <p:spPr bwMode="auto">
            <a:xfrm>
              <a:off x="2846" y="2433"/>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2" name="Arc 14"/>
            <p:cNvSpPr>
              <a:spLocks/>
            </p:cNvSpPr>
            <p:nvPr/>
          </p:nvSpPr>
          <p:spPr bwMode="auto">
            <a:xfrm>
              <a:off x="2862" y="2441"/>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3" name="Arc 15"/>
            <p:cNvSpPr>
              <a:spLocks/>
            </p:cNvSpPr>
            <p:nvPr/>
          </p:nvSpPr>
          <p:spPr bwMode="auto">
            <a:xfrm>
              <a:off x="2878" y="2449"/>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4" name="Arc 16"/>
            <p:cNvSpPr>
              <a:spLocks/>
            </p:cNvSpPr>
            <p:nvPr/>
          </p:nvSpPr>
          <p:spPr bwMode="auto">
            <a:xfrm>
              <a:off x="2894" y="2457"/>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5" name="Arc 17"/>
            <p:cNvSpPr>
              <a:spLocks/>
            </p:cNvSpPr>
            <p:nvPr/>
          </p:nvSpPr>
          <p:spPr bwMode="auto">
            <a:xfrm>
              <a:off x="2910" y="2465"/>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6" name="Arc 18"/>
            <p:cNvSpPr>
              <a:spLocks/>
            </p:cNvSpPr>
            <p:nvPr/>
          </p:nvSpPr>
          <p:spPr bwMode="auto">
            <a:xfrm>
              <a:off x="2926" y="2473"/>
              <a:ext cx="172" cy="4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8"/>
                    <a:pt x="9594" y="68"/>
                    <a:pt x="21474" y="-1"/>
                  </a:cubicBezTo>
                </a:path>
                <a:path w="21600" h="21599" stroke="0" extrusionOk="0">
                  <a:moveTo>
                    <a:pt x="0" y="21599"/>
                  </a:moveTo>
                  <a:cubicBezTo>
                    <a:pt x="0" y="9718"/>
                    <a:pt x="9594" y="68"/>
                    <a:pt x="21474" y="-1"/>
                  </a:cubicBezTo>
                  <a:lnTo>
                    <a:pt x="21600" y="21599"/>
                  </a:lnTo>
                  <a:lnTo>
                    <a:pt x="0" y="21599"/>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7" name="Oval 19"/>
            <p:cNvSpPr>
              <a:spLocks noChangeArrowheads="1"/>
            </p:cNvSpPr>
            <p:nvPr/>
          </p:nvSpPr>
          <p:spPr bwMode="auto">
            <a:xfrm>
              <a:off x="2661" y="2512"/>
              <a:ext cx="40" cy="12"/>
            </a:xfrm>
            <a:prstGeom prst="ellipse">
              <a:avLst/>
            </a:prstGeom>
            <a:noFill/>
            <a:ln w="127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0768" name="Group 20"/>
            <p:cNvGrpSpPr>
              <a:grpSpLocks/>
            </p:cNvGrpSpPr>
            <p:nvPr/>
          </p:nvGrpSpPr>
          <p:grpSpPr bwMode="auto">
            <a:xfrm>
              <a:off x="3141" y="2414"/>
              <a:ext cx="204" cy="164"/>
              <a:chOff x="3255" y="2037"/>
              <a:chExt cx="204" cy="164"/>
            </a:xfrm>
          </p:grpSpPr>
          <p:sp>
            <p:nvSpPr>
              <p:cNvPr id="30781" name="Arc 21"/>
              <p:cNvSpPr>
                <a:spLocks/>
              </p:cNvSpPr>
              <p:nvPr/>
            </p:nvSpPr>
            <p:spPr bwMode="auto">
              <a:xfrm>
                <a:off x="3295" y="2071"/>
                <a:ext cx="156" cy="9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0782" name="Group 22"/>
              <p:cNvGrpSpPr>
                <a:grpSpLocks/>
              </p:cNvGrpSpPr>
              <p:nvPr/>
            </p:nvGrpSpPr>
            <p:grpSpPr bwMode="auto">
              <a:xfrm>
                <a:off x="3255" y="2037"/>
                <a:ext cx="204" cy="164"/>
                <a:chOff x="3255" y="2037"/>
                <a:chExt cx="204" cy="164"/>
              </a:xfrm>
            </p:grpSpPr>
            <p:sp>
              <p:nvSpPr>
                <p:cNvPr id="30783" name="Arc 23"/>
                <p:cNvSpPr>
                  <a:spLocks/>
                </p:cNvSpPr>
                <p:nvPr/>
              </p:nvSpPr>
              <p:spPr bwMode="auto">
                <a:xfrm>
                  <a:off x="3305" y="2083"/>
                  <a:ext cx="150" cy="8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4" name="Arc 24"/>
                <p:cNvSpPr>
                  <a:spLocks/>
                </p:cNvSpPr>
                <p:nvPr/>
              </p:nvSpPr>
              <p:spPr bwMode="auto">
                <a:xfrm>
                  <a:off x="3315" y="2095"/>
                  <a:ext cx="144"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5" name="Arc 25"/>
                <p:cNvSpPr>
                  <a:spLocks/>
                </p:cNvSpPr>
                <p:nvPr/>
              </p:nvSpPr>
              <p:spPr bwMode="auto">
                <a:xfrm>
                  <a:off x="3315" y="2117"/>
                  <a:ext cx="144" cy="6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6" name="Arc 26"/>
                <p:cNvSpPr>
                  <a:spLocks/>
                </p:cNvSpPr>
                <p:nvPr/>
              </p:nvSpPr>
              <p:spPr bwMode="auto">
                <a:xfrm>
                  <a:off x="3287" y="2059"/>
                  <a:ext cx="162" cy="9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7" name="Arc 27"/>
                <p:cNvSpPr>
                  <a:spLocks/>
                </p:cNvSpPr>
                <p:nvPr/>
              </p:nvSpPr>
              <p:spPr bwMode="auto">
                <a:xfrm>
                  <a:off x="3265" y="2047"/>
                  <a:ext cx="180"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8" name="Arc 28"/>
                <p:cNvSpPr>
                  <a:spLocks/>
                </p:cNvSpPr>
                <p:nvPr/>
              </p:nvSpPr>
              <p:spPr bwMode="auto">
                <a:xfrm>
                  <a:off x="3255" y="2037"/>
                  <a:ext cx="184" cy="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9" name="Arc 29"/>
                <p:cNvSpPr>
                  <a:spLocks/>
                </p:cNvSpPr>
                <p:nvPr/>
              </p:nvSpPr>
              <p:spPr bwMode="auto">
                <a:xfrm>
                  <a:off x="3319" y="2135"/>
                  <a:ext cx="138" cy="5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90" name="Arc 30"/>
                <p:cNvSpPr>
                  <a:spLocks/>
                </p:cNvSpPr>
                <p:nvPr/>
              </p:nvSpPr>
              <p:spPr bwMode="auto">
                <a:xfrm>
                  <a:off x="3323" y="2145"/>
                  <a:ext cx="136" cy="5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0769" name="Group 31"/>
            <p:cNvGrpSpPr>
              <a:grpSpLocks/>
            </p:cNvGrpSpPr>
            <p:nvPr/>
          </p:nvGrpSpPr>
          <p:grpSpPr bwMode="auto">
            <a:xfrm>
              <a:off x="3148" y="2522"/>
              <a:ext cx="204" cy="164"/>
              <a:chOff x="3262" y="2145"/>
              <a:chExt cx="204" cy="164"/>
            </a:xfrm>
          </p:grpSpPr>
          <p:sp>
            <p:nvSpPr>
              <p:cNvPr id="30771" name="Arc 32"/>
              <p:cNvSpPr>
                <a:spLocks/>
              </p:cNvSpPr>
              <p:nvPr/>
            </p:nvSpPr>
            <p:spPr bwMode="auto">
              <a:xfrm rot="10800000">
                <a:off x="3302" y="2185"/>
                <a:ext cx="156" cy="9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0772" name="Group 33"/>
              <p:cNvGrpSpPr>
                <a:grpSpLocks/>
              </p:cNvGrpSpPr>
              <p:nvPr/>
            </p:nvGrpSpPr>
            <p:grpSpPr bwMode="auto">
              <a:xfrm>
                <a:off x="3262" y="2145"/>
                <a:ext cx="204" cy="164"/>
                <a:chOff x="3262" y="2145"/>
                <a:chExt cx="204" cy="164"/>
              </a:xfrm>
            </p:grpSpPr>
            <p:sp>
              <p:nvSpPr>
                <p:cNvPr id="30773" name="Arc 34"/>
                <p:cNvSpPr>
                  <a:spLocks/>
                </p:cNvSpPr>
                <p:nvPr/>
              </p:nvSpPr>
              <p:spPr bwMode="auto">
                <a:xfrm rot="10800000">
                  <a:off x="3312" y="2181"/>
                  <a:ext cx="150" cy="8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4" name="Arc 35"/>
                <p:cNvSpPr>
                  <a:spLocks/>
                </p:cNvSpPr>
                <p:nvPr/>
              </p:nvSpPr>
              <p:spPr bwMode="auto">
                <a:xfrm rot="10800000">
                  <a:off x="3322" y="2173"/>
                  <a:ext cx="144"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5" name="Arc 36"/>
                <p:cNvSpPr>
                  <a:spLocks/>
                </p:cNvSpPr>
                <p:nvPr/>
              </p:nvSpPr>
              <p:spPr bwMode="auto">
                <a:xfrm rot="10800000">
                  <a:off x="3322" y="2165"/>
                  <a:ext cx="144" cy="6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6" name="Arc 37"/>
                <p:cNvSpPr>
                  <a:spLocks/>
                </p:cNvSpPr>
                <p:nvPr/>
              </p:nvSpPr>
              <p:spPr bwMode="auto">
                <a:xfrm rot="10800000">
                  <a:off x="3294" y="2193"/>
                  <a:ext cx="162" cy="9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7" name="Arc 38"/>
                <p:cNvSpPr>
                  <a:spLocks/>
                </p:cNvSpPr>
                <p:nvPr/>
              </p:nvSpPr>
              <p:spPr bwMode="auto">
                <a:xfrm rot="10800000">
                  <a:off x="3272" y="2203"/>
                  <a:ext cx="180"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8" name="Arc 39"/>
                <p:cNvSpPr>
                  <a:spLocks/>
                </p:cNvSpPr>
                <p:nvPr/>
              </p:nvSpPr>
              <p:spPr bwMode="auto">
                <a:xfrm rot="10800000">
                  <a:off x="3262" y="2211"/>
                  <a:ext cx="184" cy="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79" name="Arc 40"/>
                <p:cNvSpPr>
                  <a:spLocks/>
                </p:cNvSpPr>
                <p:nvPr/>
              </p:nvSpPr>
              <p:spPr bwMode="auto">
                <a:xfrm rot="10800000">
                  <a:off x="3326" y="2155"/>
                  <a:ext cx="138" cy="5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0" name="Arc 41"/>
                <p:cNvSpPr>
                  <a:spLocks/>
                </p:cNvSpPr>
                <p:nvPr/>
              </p:nvSpPr>
              <p:spPr bwMode="auto">
                <a:xfrm rot="10800000">
                  <a:off x="3330" y="2145"/>
                  <a:ext cx="136" cy="5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30770" name="Arc 42"/>
            <p:cNvSpPr>
              <a:spLocks/>
            </p:cNvSpPr>
            <p:nvPr/>
          </p:nvSpPr>
          <p:spPr bwMode="auto">
            <a:xfrm>
              <a:off x="2583" y="2554"/>
              <a:ext cx="116" cy="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0725" name="Group 43"/>
          <p:cNvGrpSpPr>
            <a:grpSpLocks/>
          </p:cNvGrpSpPr>
          <p:nvPr/>
        </p:nvGrpSpPr>
        <p:grpSpPr bwMode="auto">
          <a:xfrm>
            <a:off x="1658938" y="3841750"/>
            <a:ext cx="2216150" cy="454025"/>
            <a:chOff x="1045" y="2420"/>
            <a:chExt cx="1396" cy="286"/>
          </a:xfrm>
        </p:grpSpPr>
        <p:sp>
          <p:nvSpPr>
            <p:cNvPr id="30755" name="Rectangle 44"/>
            <p:cNvSpPr>
              <a:spLocks noChangeArrowheads="1"/>
            </p:cNvSpPr>
            <p:nvPr/>
          </p:nvSpPr>
          <p:spPr bwMode="auto">
            <a:xfrm>
              <a:off x="1958" y="2437"/>
              <a:ext cx="88" cy="269"/>
            </a:xfrm>
            <a:prstGeom prst="rect">
              <a:avLst/>
            </a:prstGeom>
            <a:solidFill>
              <a:schemeClr val="accent2"/>
            </a:solidFill>
            <a:ln w="12700">
              <a:solidFill>
                <a:schemeClr val="tx2"/>
              </a:solidFill>
              <a:miter lim="800000"/>
              <a:headEnd/>
              <a:tailEnd/>
            </a:ln>
          </p:spPr>
          <p:txBody>
            <a:bodyPr wrap="none" lIns="63500" tIns="25400" rIns="63500" bIns="25400">
              <a:spAutoFit/>
            </a:bodyPr>
            <a:lstStyle/>
            <a:p>
              <a:pPr algn="r">
                <a:lnSpc>
                  <a:spcPct val="85000"/>
                </a:lnSpc>
              </a:pPr>
              <a:endParaRPr lang="en-US" altLang="en-US" sz="2800" b="1">
                <a:solidFill>
                  <a:schemeClr val="bg2"/>
                </a:solidFill>
              </a:endParaRPr>
            </a:p>
          </p:txBody>
        </p:sp>
        <p:sp>
          <p:nvSpPr>
            <p:cNvPr id="30756" name="Rectangle 45"/>
            <p:cNvSpPr>
              <a:spLocks noChangeArrowheads="1"/>
            </p:cNvSpPr>
            <p:nvPr/>
          </p:nvSpPr>
          <p:spPr bwMode="auto">
            <a:xfrm>
              <a:off x="1045" y="2420"/>
              <a:ext cx="1003" cy="279"/>
            </a:xfrm>
            <a:prstGeom prst="rect">
              <a:avLst/>
            </a:prstGeom>
            <a:solidFill>
              <a:schemeClr val="accent2"/>
            </a:solidFill>
            <a:ln w="12700">
              <a:solidFill>
                <a:schemeClr val="tx2"/>
              </a:solidFill>
              <a:miter lim="800000"/>
              <a:headEnd/>
              <a:tailEnd/>
            </a:ln>
          </p:spPr>
          <p:txBody>
            <a:bodyPr wrap="none" anchor="ctr"/>
            <a:lstStyle/>
            <a:p>
              <a:endParaRPr lang="en-US"/>
            </a:p>
          </p:txBody>
        </p:sp>
        <p:sp>
          <p:nvSpPr>
            <p:cNvPr id="30757" name="Line 46"/>
            <p:cNvSpPr>
              <a:spLocks noChangeShapeType="1"/>
            </p:cNvSpPr>
            <p:nvPr/>
          </p:nvSpPr>
          <p:spPr bwMode="auto">
            <a:xfrm>
              <a:off x="2055" y="2560"/>
              <a:ext cx="386" cy="1"/>
            </a:xfrm>
            <a:prstGeom prst="line">
              <a:avLst/>
            </a:prstGeom>
            <a:noFill/>
            <a:ln w="508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6" name="Group 47"/>
          <p:cNvGrpSpPr>
            <a:grpSpLocks/>
          </p:cNvGrpSpPr>
          <p:nvPr/>
        </p:nvGrpSpPr>
        <p:grpSpPr bwMode="auto">
          <a:xfrm>
            <a:off x="5616575" y="3616325"/>
            <a:ext cx="2860675" cy="830263"/>
            <a:chOff x="3538" y="2278"/>
            <a:chExt cx="1728" cy="523"/>
          </a:xfrm>
        </p:grpSpPr>
        <p:sp>
          <p:nvSpPr>
            <p:cNvPr id="30752" name="Line 48"/>
            <p:cNvSpPr>
              <a:spLocks noChangeShapeType="1"/>
            </p:cNvSpPr>
            <p:nvPr/>
          </p:nvSpPr>
          <p:spPr bwMode="auto">
            <a:xfrm>
              <a:off x="3538" y="2534"/>
              <a:ext cx="372" cy="1"/>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53" name="Rectangle 49"/>
            <p:cNvSpPr>
              <a:spLocks noChangeArrowheads="1"/>
            </p:cNvSpPr>
            <p:nvPr/>
          </p:nvSpPr>
          <p:spPr bwMode="auto">
            <a:xfrm>
              <a:off x="3916" y="2278"/>
              <a:ext cx="1331" cy="523"/>
            </a:xfrm>
            <a:prstGeom prst="rect">
              <a:avLst/>
            </a:prstGeom>
            <a:noFill/>
            <a:ln w="12700">
              <a:solidFill>
                <a:srgbClr val="00DFC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54" name="Rectangle 50"/>
            <p:cNvSpPr>
              <a:spLocks noChangeArrowheads="1"/>
            </p:cNvSpPr>
            <p:nvPr/>
          </p:nvSpPr>
          <p:spPr bwMode="auto">
            <a:xfrm>
              <a:off x="3960" y="2297"/>
              <a:ext cx="1306"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algn="r">
                <a:lnSpc>
                  <a:spcPct val="85000"/>
                </a:lnSpc>
              </a:pPr>
              <a:r>
                <a:rPr lang="en-US" altLang="en-US" sz="2800" b="1">
                  <a:solidFill>
                    <a:schemeClr val="bg2"/>
                  </a:solidFill>
                </a:rPr>
                <a:t>0.25 - 0.5 kg</a:t>
              </a:r>
            </a:p>
            <a:p>
              <a:pPr algn="r">
                <a:lnSpc>
                  <a:spcPct val="85000"/>
                </a:lnSpc>
              </a:pPr>
              <a:r>
                <a:rPr lang="en-US" altLang="en-US" sz="2800" b="1">
                  <a:solidFill>
                    <a:schemeClr val="bg2"/>
                  </a:solidFill>
                </a:rPr>
                <a:t>Waste Solids</a:t>
              </a:r>
            </a:p>
          </p:txBody>
        </p:sp>
      </p:grpSp>
      <p:grpSp>
        <p:nvGrpSpPr>
          <p:cNvPr id="30727" name="Group 51"/>
          <p:cNvGrpSpPr>
            <a:grpSpLocks/>
          </p:cNvGrpSpPr>
          <p:nvPr/>
        </p:nvGrpSpPr>
        <p:grpSpPr bwMode="auto">
          <a:xfrm>
            <a:off x="1152525" y="2736850"/>
            <a:ext cx="2838450" cy="777875"/>
            <a:chOff x="726" y="1724"/>
            <a:chExt cx="1788" cy="490"/>
          </a:xfrm>
        </p:grpSpPr>
        <p:sp>
          <p:nvSpPr>
            <p:cNvPr id="30747" name="Rectangle 52"/>
            <p:cNvSpPr>
              <a:spLocks noChangeArrowheads="1"/>
            </p:cNvSpPr>
            <p:nvPr/>
          </p:nvSpPr>
          <p:spPr bwMode="auto">
            <a:xfrm>
              <a:off x="810" y="1724"/>
              <a:ext cx="1232"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r">
                <a:lnSpc>
                  <a:spcPct val="85000"/>
                </a:lnSpc>
              </a:pPr>
              <a:r>
                <a:rPr lang="en-US" altLang="en-US" sz="2800" b="1">
                  <a:solidFill>
                    <a:schemeClr val="bg2"/>
                  </a:solidFill>
                </a:rPr>
                <a:t>0.25 - 1.0 kg</a:t>
              </a:r>
            </a:p>
            <a:p>
              <a:pPr algn="r">
                <a:lnSpc>
                  <a:spcPct val="85000"/>
                </a:lnSpc>
              </a:pPr>
              <a:r>
                <a:rPr lang="en-US" altLang="en-US" sz="2800" b="1">
                  <a:solidFill>
                    <a:schemeClr val="bg2"/>
                  </a:solidFill>
                </a:rPr>
                <a:t>Oxygen</a:t>
              </a:r>
            </a:p>
          </p:txBody>
        </p:sp>
        <p:sp>
          <p:nvSpPr>
            <p:cNvPr id="30748" name="Rectangle 53"/>
            <p:cNvSpPr>
              <a:spLocks noChangeArrowheads="1"/>
            </p:cNvSpPr>
            <p:nvPr/>
          </p:nvSpPr>
          <p:spPr bwMode="auto">
            <a:xfrm>
              <a:off x="726" y="1730"/>
              <a:ext cx="1306" cy="472"/>
            </a:xfrm>
            <a:prstGeom prst="rect">
              <a:avLst/>
            </a:prstGeom>
            <a:noFill/>
            <a:ln w="12700">
              <a:solidFill>
                <a:srgbClr val="00DFC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0749" name="Group 54"/>
            <p:cNvGrpSpPr>
              <a:grpSpLocks/>
            </p:cNvGrpSpPr>
            <p:nvPr/>
          </p:nvGrpSpPr>
          <p:grpSpPr bwMode="auto">
            <a:xfrm>
              <a:off x="2035" y="1963"/>
              <a:ext cx="479" cy="209"/>
              <a:chOff x="2035" y="1963"/>
              <a:chExt cx="479" cy="209"/>
            </a:xfrm>
          </p:grpSpPr>
          <p:sp>
            <p:nvSpPr>
              <p:cNvPr id="30750" name="Line 55"/>
              <p:cNvSpPr>
                <a:spLocks noChangeShapeType="1"/>
              </p:cNvSpPr>
              <p:nvPr/>
            </p:nvSpPr>
            <p:spPr bwMode="auto">
              <a:xfrm>
                <a:off x="2306" y="1963"/>
                <a:ext cx="208" cy="209"/>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51" name="Line 56"/>
              <p:cNvSpPr>
                <a:spLocks noChangeShapeType="1"/>
              </p:cNvSpPr>
              <p:nvPr/>
            </p:nvSpPr>
            <p:spPr bwMode="auto">
              <a:xfrm>
                <a:off x="2035" y="1966"/>
                <a:ext cx="283" cy="1"/>
              </a:xfrm>
              <a:prstGeom prst="line">
                <a:avLst/>
              </a:prstGeom>
              <a:noFill/>
              <a:ln w="50800">
                <a:solidFill>
                  <a:srgbClr val="00B7A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30728" name="Group 57"/>
          <p:cNvGrpSpPr>
            <a:grpSpLocks/>
          </p:cNvGrpSpPr>
          <p:nvPr/>
        </p:nvGrpSpPr>
        <p:grpSpPr bwMode="auto">
          <a:xfrm>
            <a:off x="5424488" y="2660650"/>
            <a:ext cx="2701925" cy="830263"/>
            <a:chOff x="3444" y="1658"/>
            <a:chExt cx="1702" cy="523"/>
          </a:xfrm>
        </p:grpSpPr>
        <p:sp>
          <p:nvSpPr>
            <p:cNvPr id="30742" name="Rectangle 58"/>
            <p:cNvSpPr>
              <a:spLocks noChangeArrowheads="1"/>
            </p:cNvSpPr>
            <p:nvPr/>
          </p:nvSpPr>
          <p:spPr bwMode="auto">
            <a:xfrm>
              <a:off x="3919" y="1658"/>
              <a:ext cx="1227" cy="523"/>
            </a:xfrm>
            <a:prstGeom prst="rect">
              <a:avLst/>
            </a:prstGeom>
            <a:noFill/>
            <a:ln w="12700">
              <a:solidFill>
                <a:srgbClr val="00DFC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3" name="Rectangle 59"/>
            <p:cNvSpPr>
              <a:spLocks noChangeArrowheads="1"/>
            </p:cNvSpPr>
            <p:nvPr/>
          </p:nvSpPr>
          <p:spPr bwMode="auto">
            <a:xfrm>
              <a:off x="3942" y="1669"/>
              <a:ext cx="1176"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r">
                <a:lnSpc>
                  <a:spcPct val="85000"/>
                </a:lnSpc>
              </a:pPr>
              <a:r>
                <a:rPr lang="en-US" altLang="en-US" sz="2800" b="1">
                  <a:solidFill>
                    <a:schemeClr val="bg2"/>
                  </a:solidFill>
                </a:rPr>
                <a:t>0.25 - 1  kg </a:t>
              </a:r>
            </a:p>
            <a:p>
              <a:pPr algn="r">
                <a:lnSpc>
                  <a:spcPct val="85000"/>
                </a:lnSpc>
              </a:pPr>
              <a:r>
                <a:rPr lang="en-US" altLang="en-US" sz="2800" b="1">
                  <a:solidFill>
                    <a:schemeClr val="bg2"/>
                  </a:solidFill>
                </a:rPr>
                <a:t>CO</a:t>
              </a:r>
              <a:r>
                <a:rPr lang="en-US" altLang="en-US" sz="2800" b="1" baseline="-25000">
                  <a:solidFill>
                    <a:schemeClr val="bg2"/>
                  </a:solidFill>
                </a:rPr>
                <a:t>2</a:t>
              </a:r>
            </a:p>
          </p:txBody>
        </p:sp>
        <p:grpSp>
          <p:nvGrpSpPr>
            <p:cNvPr id="30744" name="Group 60"/>
            <p:cNvGrpSpPr>
              <a:grpSpLocks/>
            </p:cNvGrpSpPr>
            <p:nvPr/>
          </p:nvGrpSpPr>
          <p:grpSpPr bwMode="auto">
            <a:xfrm>
              <a:off x="3444" y="1954"/>
              <a:ext cx="495" cy="203"/>
              <a:chOff x="3444" y="1954"/>
              <a:chExt cx="495" cy="203"/>
            </a:xfrm>
          </p:grpSpPr>
          <p:sp>
            <p:nvSpPr>
              <p:cNvPr id="30745" name="Line 61"/>
              <p:cNvSpPr>
                <a:spLocks noChangeShapeType="1"/>
              </p:cNvSpPr>
              <p:nvPr/>
            </p:nvSpPr>
            <p:spPr bwMode="auto">
              <a:xfrm flipV="1">
                <a:off x="3444" y="1954"/>
                <a:ext cx="202" cy="203"/>
              </a:xfrm>
              <a:prstGeom prst="line">
                <a:avLst/>
              </a:prstGeom>
              <a:noFill/>
              <a:ln w="50800">
                <a:solidFill>
                  <a:srgbClr val="00B7A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2"/>
              <p:cNvSpPr>
                <a:spLocks noChangeShapeType="1"/>
              </p:cNvSpPr>
              <p:nvPr/>
            </p:nvSpPr>
            <p:spPr bwMode="auto">
              <a:xfrm>
                <a:off x="3651" y="1954"/>
                <a:ext cx="288"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30729" name="Group 63"/>
          <p:cNvGrpSpPr>
            <a:grpSpLocks/>
          </p:cNvGrpSpPr>
          <p:nvPr/>
        </p:nvGrpSpPr>
        <p:grpSpPr bwMode="auto">
          <a:xfrm>
            <a:off x="5432425" y="4575175"/>
            <a:ext cx="3157538" cy="846138"/>
            <a:chOff x="3422" y="2882"/>
            <a:chExt cx="1989" cy="533"/>
          </a:xfrm>
        </p:grpSpPr>
        <p:sp>
          <p:nvSpPr>
            <p:cNvPr id="30737" name="Rectangle 64"/>
            <p:cNvSpPr>
              <a:spLocks noChangeArrowheads="1"/>
            </p:cNvSpPr>
            <p:nvPr/>
          </p:nvSpPr>
          <p:spPr bwMode="auto">
            <a:xfrm>
              <a:off x="3905" y="2882"/>
              <a:ext cx="1485" cy="533"/>
            </a:xfrm>
            <a:prstGeom prst="rect">
              <a:avLst/>
            </a:prstGeom>
            <a:noFill/>
            <a:ln w="12700">
              <a:solidFill>
                <a:srgbClr val="00DFC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8" name="Rectangle 65"/>
            <p:cNvSpPr>
              <a:spLocks noChangeArrowheads="1"/>
            </p:cNvSpPr>
            <p:nvPr/>
          </p:nvSpPr>
          <p:spPr bwMode="auto">
            <a:xfrm>
              <a:off x="4011" y="2914"/>
              <a:ext cx="1400"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r">
                <a:lnSpc>
                  <a:spcPct val="85000"/>
                </a:lnSpc>
              </a:pPr>
              <a:r>
                <a:rPr lang="en-US" altLang="en-US" sz="2800" b="1">
                  <a:solidFill>
                    <a:schemeClr val="bg2"/>
                  </a:solidFill>
                </a:rPr>
                <a:t>0.02 - 0.04 kg </a:t>
              </a:r>
            </a:p>
            <a:p>
              <a:pPr algn="r">
                <a:lnSpc>
                  <a:spcPct val="85000"/>
                </a:lnSpc>
              </a:pPr>
              <a:r>
                <a:rPr lang="en-US" altLang="en-US" sz="2800" b="1">
                  <a:solidFill>
                    <a:schemeClr val="bg2"/>
                  </a:solidFill>
                </a:rPr>
                <a:t>NH</a:t>
              </a:r>
              <a:r>
                <a:rPr lang="en-US" altLang="en-US" sz="2800" b="1" baseline="-25000">
                  <a:solidFill>
                    <a:schemeClr val="bg2"/>
                  </a:solidFill>
                </a:rPr>
                <a:t>3</a:t>
              </a:r>
              <a:r>
                <a:rPr lang="en-US" altLang="en-US" sz="2800" b="1">
                  <a:solidFill>
                    <a:schemeClr val="bg2"/>
                  </a:solidFill>
                </a:rPr>
                <a:t> &amp; NH</a:t>
              </a:r>
              <a:r>
                <a:rPr lang="en-US" altLang="en-US" sz="2800" b="1" baseline="-25000">
                  <a:solidFill>
                    <a:schemeClr val="bg2"/>
                  </a:solidFill>
                </a:rPr>
                <a:t>4</a:t>
              </a:r>
            </a:p>
          </p:txBody>
        </p:sp>
        <p:grpSp>
          <p:nvGrpSpPr>
            <p:cNvPr id="30739" name="Group 66"/>
            <p:cNvGrpSpPr>
              <a:grpSpLocks/>
            </p:cNvGrpSpPr>
            <p:nvPr/>
          </p:nvGrpSpPr>
          <p:grpSpPr bwMode="auto">
            <a:xfrm flipV="1">
              <a:off x="3422" y="2983"/>
              <a:ext cx="495" cy="203"/>
              <a:chOff x="3444" y="1954"/>
              <a:chExt cx="495" cy="203"/>
            </a:xfrm>
          </p:grpSpPr>
          <p:sp>
            <p:nvSpPr>
              <p:cNvPr id="30740" name="Line 67"/>
              <p:cNvSpPr>
                <a:spLocks noChangeShapeType="1"/>
              </p:cNvSpPr>
              <p:nvPr/>
            </p:nvSpPr>
            <p:spPr bwMode="auto">
              <a:xfrm flipV="1">
                <a:off x="3444" y="1954"/>
                <a:ext cx="202" cy="203"/>
              </a:xfrm>
              <a:prstGeom prst="line">
                <a:avLst/>
              </a:prstGeom>
              <a:noFill/>
              <a:ln w="50800">
                <a:solidFill>
                  <a:srgbClr val="00B7A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68"/>
              <p:cNvSpPr>
                <a:spLocks noChangeShapeType="1"/>
              </p:cNvSpPr>
              <p:nvPr/>
            </p:nvSpPr>
            <p:spPr bwMode="auto">
              <a:xfrm>
                <a:off x="3651" y="1954"/>
                <a:ext cx="288" cy="0"/>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30730" name="Group 69"/>
          <p:cNvGrpSpPr>
            <a:grpSpLocks/>
          </p:cNvGrpSpPr>
          <p:nvPr/>
        </p:nvGrpSpPr>
        <p:grpSpPr bwMode="auto">
          <a:xfrm>
            <a:off x="1171575" y="4589463"/>
            <a:ext cx="2851150" cy="777875"/>
            <a:chOff x="738" y="2891"/>
            <a:chExt cx="1796" cy="490"/>
          </a:xfrm>
        </p:grpSpPr>
        <p:sp>
          <p:nvSpPr>
            <p:cNvPr id="30732" name="Rectangle 70"/>
            <p:cNvSpPr>
              <a:spLocks noChangeArrowheads="1"/>
            </p:cNvSpPr>
            <p:nvPr/>
          </p:nvSpPr>
          <p:spPr bwMode="auto">
            <a:xfrm>
              <a:off x="738" y="2905"/>
              <a:ext cx="1306" cy="472"/>
            </a:xfrm>
            <a:prstGeom prst="rect">
              <a:avLst/>
            </a:prstGeom>
            <a:noFill/>
            <a:ln w="12700">
              <a:solidFill>
                <a:srgbClr val="00DFC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3" name="Rectangle 71"/>
            <p:cNvSpPr>
              <a:spLocks noChangeArrowheads="1"/>
            </p:cNvSpPr>
            <p:nvPr/>
          </p:nvSpPr>
          <p:spPr bwMode="auto">
            <a:xfrm>
              <a:off x="814" y="2891"/>
              <a:ext cx="1232"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r">
                <a:lnSpc>
                  <a:spcPct val="85000"/>
                </a:lnSpc>
              </a:pPr>
              <a:r>
                <a:rPr lang="en-US" altLang="en-US" sz="2800" b="1">
                  <a:solidFill>
                    <a:schemeClr val="bg2"/>
                  </a:solidFill>
                </a:rPr>
                <a:t>0.18 - 0.4 kg</a:t>
              </a:r>
            </a:p>
            <a:p>
              <a:pPr algn="r">
                <a:lnSpc>
                  <a:spcPct val="85000"/>
                </a:lnSpc>
              </a:pPr>
              <a:r>
                <a:rPr lang="en-US" altLang="en-US" sz="2800" b="1">
                  <a:solidFill>
                    <a:schemeClr val="bg2"/>
                  </a:solidFill>
                </a:rPr>
                <a:t>Alkalinity</a:t>
              </a:r>
            </a:p>
          </p:txBody>
        </p:sp>
        <p:grpSp>
          <p:nvGrpSpPr>
            <p:cNvPr id="30734" name="Group 72"/>
            <p:cNvGrpSpPr>
              <a:grpSpLocks/>
            </p:cNvGrpSpPr>
            <p:nvPr/>
          </p:nvGrpSpPr>
          <p:grpSpPr bwMode="auto">
            <a:xfrm flipV="1">
              <a:off x="2055" y="2948"/>
              <a:ext cx="479" cy="209"/>
              <a:chOff x="2035" y="1963"/>
              <a:chExt cx="479" cy="209"/>
            </a:xfrm>
          </p:grpSpPr>
          <p:sp>
            <p:nvSpPr>
              <p:cNvPr id="30735" name="Line 73"/>
              <p:cNvSpPr>
                <a:spLocks noChangeShapeType="1"/>
              </p:cNvSpPr>
              <p:nvPr/>
            </p:nvSpPr>
            <p:spPr bwMode="auto">
              <a:xfrm>
                <a:off x="2306" y="1963"/>
                <a:ext cx="208" cy="209"/>
              </a:xfrm>
              <a:prstGeom prst="line">
                <a:avLst/>
              </a:prstGeom>
              <a:noFill/>
              <a:ln w="50800">
                <a:solidFill>
                  <a:srgbClr val="00B7A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74"/>
              <p:cNvSpPr>
                <a:spLocks noChangeShapeType="1"/>
              </p:cNvSpPr>
              <p:nvPr/>
            </p:nvSpPr>
            <p:spPr bwMode="auto">
              <a:xfrm>
                <a:off x="2035" y="1966"/>
                <a:ext cx="283" cy="1"/>
              </a:xfrm>
              <a:prstGeom prst="line">
                <a:avLst/>
              </a:prstGeom>
              <a:noFill/>
              <a:ln w="50800">
                <a:solidFill>
                  <a:srgbClr val="00B7A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30731" name="Rectangle 75"/>
          <p:cNvSpPr>
            <a:spLocks noChangeArrowheads="1"/>
          </p:cNvSpPr>
          <p:nvPr/>
        </p:nvSpPr>
        <p:spPr bwMode="auto">
          <a:xfrm>
            <a:off x="1633538" y="3776663"/>
            <a:ext cx="1646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800" b="1">
                <a:solidFill>
                  <a:schemeClr val="bg2"/>
                </a:solidFill>
              </a:rPr>
              <a:t>1 kg Feed</a:t>
            </a:r>
            <a:endParaRPr lang="en-US" sz="2800" b="1">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4000" y="0"/>
            <a:ext cx="10033000" cy="973138"/>
          </a:xfrm>
        </p:spPr>
        <p:txBody>
          <a:bodyPr/>
          <a:lstStyle/>
          <a:p>
            <a:r>
              <a:rPr lang="en-US" sz="4000" smtClean="0">
                <a:solidFill>
                  <a:srgbClr val="FFFF00"/>
                </a:solidFill>
              </a:rPr>
              <a:t>Partial Reuse System - Mixed-cell Raceway</a:t>
            </a:r>
          </a:p>
        </p:txBody>
      </p:sp>
      <p:sp>
        <p:nvSpPr>
          <p:cNvPr id="31747" name="Rectangle 3"/>
          <p:cNvSpPr>
            <a:spLocks noChangeArrowheads="1"/>
          </p:cNvSpPr>
          <p:nvPr/>
        </p:nvSpPr>
        <p:spPr bwMode="auto">
          <a:xfrm>
            <a:off x="419100" y="4089400"/>
            <a:ext cx="701357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marL="342900" indent="-342900">
              <a:spcBef>
                <a:spcPct val="20000"/>
              </a:spcBef>
              <a:buClr>
                <a:schemeClr val="tx2"/>
              </a:buClr>
            </a:pPr>
            <a:r>
              <a:rPr lang="en-US">
                <a:solidFill>
                  <a:schemeClr val="accent2"/>
                </a:solidFill>
                <a:latin typeface="Times" pitchFamily="18" charset="0"/>
              </a:rPr>
              <a:t>Assuming:</a:t>
            </a:r>
          </a:p>
          <a:p>
            <a:pPr marL="742950" lvl="1" indent="-285750">
              <a:lnSpc>
                <a:spcPct val="90000"/>
              </a:lnSpc>
              <a:spcBef>
                <a:spcPct val="20000"/>
              </a:spcBef>
              <a:buClr>
                <a:schemeClr val="tx2"/>
              </a:buClr>
              <a:buSzPct val="100000"/>
              <a:buFontTx/>
              <a:buChar char="•"/>
            </a:pPr>
            <a:r>
              <a:rPr lang="en-US" sz="2000">
                <a:solidFill>
                  <a:schemeClr val="accent2"/>
                </a:solidFill>
                <a:latin typeface="Times" pitchFamily="18" charset="0"/>
              </a:rPr>
              <a:t>Culture Density :  80 kg fish/m</a:t>
            </a:r>
            <a:r>
              <a:rPr lang="en-US" sz="2000" baseline="30000">
                <a:solidFill>
                  <a:schemeClr val="accent2"/>
                </a:solidFill>
                <a:latin typeface="Times" pitchFamily="18" charset="0"/>
              </a:rPr>
              <a:t>3</a:t>
            </a:r>
            <a:endParaRPr lang="en-US" sz="2000">
              <a:solidFill>
                <a:schemeClr val="accent2"/>
              </a:solidFill>
              <a:latin typeface="Times" pitchFamily="18" charset="0"/>
            </a:endParaRPr>
          </a:p>
          <a:p>
            <a:pPr marL="742950" lvl="1" indent="-285750">
              <a:lnSpc>
                <a:spcPct val="90000"/>
              </a:lnSpc>
              <a:spcBef>
                <a:spcPct val="20000"/>
              </a:spcBef>
              <a:buClr>
                <a:schemeClr val="tx2"/>
              </a:buClr>
              <a:buSzPct val="100000"/>
              <a:buFontTx/>
              <a:buChar char="•"/>
            </a:pPr>
            <a:r>
              <a:rPr lang="en-US" sz="2000">
                <a:solidFill>
                  <a:schemeClr val="accent2"/>
                </a:solidFill>
                <a:latin typeface="Times" pitchFamily="18" charset="0"/>
              </a:rPr>
              <a:t>2 tank exchanges per hour</a:t>
            </a:r>
          </a:p>
          <a:p>
            <a:pPr marL="742950" lvl="1" indent="-285750">
              <a:lnSpc>
                <a:spcPct val="90000"/>
              </a:lnSpc>
              <a:spcBef>
                <a:spcPct val="20000"/>
              </a:spcBef>
              <a:buClr>
                <a:schemeClr val="tx2"/>
              </a:buClr>
              <a:buSzPct val="100000"/>
              <a:buFontTx/>
              <a:buChar char="•"/>
            </a:pPr>
            <a:r>
              <a:rPr lang="en-US" sz="2000">
                <a:solidFill>
                  <a:schemeClr val="accent2"/>
                </a:solidFill>
                <a:latin typeface="Times" pitchFamily="18" charset="0"/>
              </a:rPr>
              <a:t>37 Lps from Center Drains (5 drains – 6 Lps/drain)</a:t>
            </a:r>
          </a:p>
          <a:p>
            <a:pPr marL="742950" lvl="1" indent="-285750">
              <a:lnSpc>
                <a:spcPct val="90000"/>
              </a:lnSpc>
              <a:spcBef>
                <a:spcPct val="20000"/>
              </a:spcBef>
              <a:buClr>
                <a:schemeClr val="tx2"/>
              </a:buClr>
              <a:buSzPct val="100000"/>
              <a:buFontTx/>
              <a:buChar char="•"/>
            </a:pPr>
            <a:r>
              <a:rPr lang="en-US" sz="2000">
                <a:solidFill>
                  <a:schemeClr val="accent2"/>
                </a:solidFill>
                <a:latin typeface="Times" pitchFamily="18" charset="0"/>
              </a:rPr>
              <a:t>147 Lps from Side Drains (5 side drains – 29 Lps/drain)</a:t>
            </a:r>
          </a:p>
          <a:p>
            <a:pPr marL="742950" lvl="1" indent="-285750">
              <a:lnSpc>
                <a:spcPct val="90000"/>
              </a:lnSpc>
              <a:spcBef>
                <a:spcPct val="20000"/>
              </a:spcBef>
              <a:buClr>
                <a:schemeClr val="tx2"/>
              </a:buClr>
              <a:buSzPct val="100000"/>
              <a:buFontTx/>
              <a:buChar char="•"/>
            </a:pPr>
            <a:r>
              <a:rPr lang="en-US" sz="2000">
                <a:solidFill>
                  <a:schemeClr val="accent2"/>
                </a:solidFill>
                <a:latin typeface="Times" pitchFamily="18" charset="0"/>
              </a:rPr>
              <a:t>Microscreen Filter for </a:t>
            </a:r>
            <a:r>
              <a:rPr lang="en-US" sz="2000" u="sng">
                <a:solidFill>
                  <a:schemeClr val="accent2"/>
                </a:solidFill>
                <a:latin typeface="Times" pitchFamily="18" charset="0"/>
              </a:rPr>
              <a:t>Solids Control</a:t>
            </a:r>
            <a:r>
              <a:rPr lang="en-US" sz="2000">
                <a:solidFill>
                  <a:schemeClr val="accent2"/>
                </a:solidFill>
                <a:latin typeface="Times" pitchFamily="18" charset="0"/>
              </a:rPr>
              <a:t> (147 Lps)</a:t>
            </a:r>
          </a:p>
        </p:txBody>
      </p:sp>
      <p:pic>
        <p:nvPicPr>
          <p:cNvPr id="31748" name="Picture 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12738" y="1546225"/>
            <a:ext cx="9731375" cy="1978025"/>
          </a:xfrm>
          <a:solidFill>
            <a:srgbClr val="66FFCC"/>
          </a:solidFill>
        </p:spPr>
      </p:pic>
      <p:sp>
        <p:nvSpPr>
          <p:cNvPr id="31749" name="Rectangle 5"/>
          <p:cNvSpPr>
            <a:spLocks noChangeArrowheads="1"/>
          </p:cNvSpPr>
          <p:nvPr/>
        </p:nvSpPr>
        <p:spPr bwMode="auto">
          <a:xfrm>
            <a:off x="6469063" y="3967163"/>
            <a:ext cx="33877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algn="ctr" eaLnBrk="1" hangingPunct="1"/>
            <a:r>
              <a:rPr lang="en-US" sz="3200"/>
              <a:t>35-45 kg trout/Lpm</a:t>
            </a:r>
          </a:p>
          <a:p>
            <a:pPr algn="ctr" eaLnBrk="1" hangingPunct="1"/>
            <a:r>
              <a:rPr lang="en-US" sz="3200"/>
              <a:t>Solids Control</a:t>
            </a:r>
          </a:p>
        </p:txBody>
      </p:sp>
    </p:spTree>
  </p:cSld>
  <p:clrMapOvr>
    <a:masterClrMapping/>
  </p:clrMapOvr>
</p:sld>
</file>

<file path=ppt/theme/theme1.xml><?xml version="1.0" encoding="utf-8"?>
<a:theme xmlns:a="http://schemas.openxmlformats.org/drawingml/2006/main" name="dbllines">
  <a:themeElements>
    <a:clrScheme name="">
      <a:dk1>
        <a:srgbClr val="474747"/>
      </a:dk1>
      <a:lt1>
        <a:srgbClr val="FFFFFF"/>
      </a:lt1>
      <a:dk2>
        <a:srgbClr val="063DE8"/>
      </a:dk2>
      <a:lt2>
        <a:srgbClr val="00DFCA"/>
      </a:lt2>
      <a:accent1>
        <a:srgbClr val="DC0081"/>
      </a:accent1>
      <a:accent2>
        <a:srgbClr val="FAFD00"/>
      </a:accent2>
      <a:accent3>
        <a:srgbClr val="AAAFF2"/>
      </a:accent3>
      <a:accent4>
        <a:srgbClr val="DADADA"/>
      </a:accent4>
      <a:accent5>
        <a:srgbClr val="EBAAC1"/>
      </a:accent5>
      <a:accent6>
        <a:srgbClr val="E3E500"/>
      </a:accent6>
      <a:hlink>
        <a:srgbClr val="FE9B03"/>
      </a:hlink>
      <a:folHlink>
        <a:srgbClr val="D989B8"/>
      </a:folHlink>
    </a:clrScheme>
    <a:fontScheme name="dbllin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bllin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bllin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bllin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326</TotalTime>
  <Pages>65</Pages>
  <Words>1030</Words>
  <Application>Microsoft Macintosh PowerPoint</Application>
  <PresentationFormat>35mm Slides</PresentationFormat>
  <Paragraphs>122</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dbllines</vt:lpstr>
      <vt:lpstr>Document</vt:lpstr>
      <vt:lpstr>AutoSketch Drawing</vt:lpstr>
      <vt:lpstr>Benefits of Recirculating Aquaculture Technology </vt:lpstr>
      <vt:lpstr>My background…  (I’m an academic but…) Fingerlakes Aquaculture  1.0 million lbs per year of tilapia production located in upstate NY   </vt:lpstr>
      <vt:lpstr>New Species - Tilapia</vt:lpstr>
      <vt:lpstr>Why Reuse Water ?</vt:lpstr>
      <vt:lpstr>Water Reuse Systems</vt:lpstr>
      <vt:lpstr>PowerPoint Presentation</vt:lpstr>
      <vt:lpstr>PowerPoint Presentation</vt:lpstr>
      <vt:lpstr>PowerPoint Presentation</vt:lpstr>
      <vt:lpstr>Partial Reuse System - Mixed-cell Raceway</vt:lpstr>
      <vt:lpstr>Recirculating Tank System </vt:lpstr>
      <vt:lpstr>Design Examples – Sturgeon </vt:lpstr>
      <vt:lpstr>Design Examples – Marine Shrimp </vt:lpstr>
      <vt:lpstr>Design Examples – Boutique Tilapia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Sand Size on Fluidized Biofilters</dc:title>
  <dc:creator>Freshwater Institute</dc:creator>
  <cp:lastModifiedBy>Carlin  Wakefield</cp:lastModifiedBy>
  <cp:revision>275</cp:revision>
  <cp:lastPrinted>1998-09-23T11:23:10Z</cp:lastPrinted>
  <dcterms:created xsi:type="dcterms:W3CDTF">1997-05-22T21:14:02Z</dcterms:created>
  <dcterms:modified xsi:type="dcterms:W3CDTF">2017-11-03T14:21:11Z</dcterms:modified>
</cp:coreProperties>
</file>