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45" r:id="rId2"/>
    <p:sldId id="482" r:id="rId3"/>
    <p:sldId id="682" r:id="rId4"/>
    <p:sldId id="661" r:id="rId5"/>
    <p:sldId id="662" r:id="rId6"/>
    <p:sldId id="663" r:id="rId7"/>
    <p:sldId id="667" r:id="rId8"/>
    <p:sldId id="668" r:id="rId9"/>
  </p:sldIdLst>
  <p:sldSz cx="10287000" cy="6858000" type="35mm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CC3300"/>
    <a:srgbClr val="6FD15F"/>
    <a:srgbClr val="51A37E"/>
    <a:srgbClr val="B7D4FF"/>
    <a:srgbClr val="A7CBFF"/>
    <a:srgbClr val="00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22" autoAdjust="0"/>
    <p:restoredTop sz="50000" autoAdjust="0"/>
  </p:normalViewPr>
  <p:slideViewPr>
    <p:cSldViewPr snapToGrid="0">
      <p:cViewPr varScale="1">
        <p:scale>
          <a:sx n="30" d="100"/>
          <a:sy n="30" d="100"/>
        </p:scale>
        <p:origin x="-2256" y="-10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2"/>
    </p:cViewPr>
  </p:sorterViewPr>
  <p:notesViewPr>
    <p:cSldViewPr snapToGrid="0">
      <p:cViewPr varScale="1">
        <p:scale>
          <a:sx n="80" d="100"/>
          <a:sy n="80" d="100"/>
        </p:scale>
        <p:origin x="-1116" y="-90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142857142857"/>
          <c:y val="0.0491452991452991"/>
          <c:w val="0.864"/>
          <c:h val="0.7905982905982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'Per Capita Consumption Poultry'!$B$63</c:f>
              <c:strCache>
                <c:ptCount val="1"/>
                <c:pt idx="0">
                  <c:v>Fish/Shellfish</c:v>
                </c:pt>
              </c:strCache>
            </c:strRef>
          </c:tx>
          <c:spPr>
            <a:ln w="11300">
              <a:solidFill>
                <a:srgbClr val="00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'Per Capita Consumption Poultry'!$A$64:$A$105</c:f>
              <c:numCache>
                <c:formatCode>General</c:formatCode>
                <c:ptCount val="42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</c:numCache>
            </c:numRef>
          </c:xVal>
          <c:yVal>
            <c:numRef>
              <c:f>'Per Capita Consumption Poultry'!$B$64:$B$105</c:f>
              <c:numCache>
                <c:formatCode>0.00</c:formatCode>
                <c:ptCount val="42"/>
                <c:pt idx="0">
                  <c:v>10.3</c:v>
                </c:pt>
                <c:pt idx="1">
                  <c:v>10.7</c:v>
                </c:pt>
                <c:pt idx="2">
                  <c:v>10.6</c:v>
                </c:pt>
                <c:pt idx="3">
                  <c:v>10.7</c:v>
                </c:pt>
                <c:pt idx="4">
                  <c:v>10.5</c:v>
                </c:pt>
                <c:pt idx="5">
                  <c:v>10.8</c:v>
                </c:pt>
                <c:pt idx="6">
                  <c:v>10.9</c:v>
                </c:pt>
                <c:pt idx="7">
                  <c:v>10.6</c:v>
                </c:pt>
                <c:pt idx="8">
                  <c:v>11.0</c:v>
                </c:pt>
                <c:pt idx="9">
                  <c:v>11.2</c:v>
                </c:pt>
                <c:pt idx="10">
                  <c:v>11.8</c:v>
                </c:pt>
                <c:pt idx="11">
                  <c:v>11.5</c:v>
                </c:pt>
                <c:pt idx="12">
                  <c:v>12.5</c:v>
                </c:pt>
                <c:pt idx="13">
                  <c:v>12.8</c:v>
                </c:pt>
                <c:pt idx="14">
                  <c:v>12.1</c:v>
                </c:pt>
                <c:pt idx="15">
                  <c:v>12.2</c:v>
                </c:pt>
                <c:pt idx="16">
                  <c:v>12.9</c:v>
                </c:pt>
                <c:pt idx="17">
                  <c:v>12.7</c:v>
                </c:pt>
                <c:pt idx="18">
                  <c:v>13.4</c:v>
                </c:pt>
                <c:pt idx="19">
                  <c:v>13.0</c:v>
                </c:pt>
                <c:pt idx="20">
                  <c:v>12.5</c:v>
                </c:pt>
                <c:pt idx="21">
                  <c:v>12.7</c:v>
                </c:pt>
                <c:pt idx="22">
                  <c:v>12.5</c:v>
                </c:pt>
                <c:pt idx="23">
                  <c:v>13.4</c:v>
                </c:pt>
                <c:pt idx="24">
                  <c:v>14.2</c:v>
                </c:pt>
                <c:pt idx="25">
                  <c:v>15.1</c:v>
                </c:pt>
                <c:pt idx="26">
                  <c:v>15.5</c:v>
                </c:pt>
                <c:pt idx="27">
                  <c:v>16.2</c:v>
                </c:pt>
                <c:pt idx="28">
                  <c:v>15.8</c:v>
                </c:pt>
                <c:pt idx="29">
                  <c:v>15.6</c:v>
                </c:pt>
                <c:pt idx="30">
                  <c:v>15.0</c:v>
                </c:pt>
                <c:pt idx="31">
                  <c:v>14.9</c:v>
                </c:pt>
                <c:pt idx="32">
                  <c:v>14.8</c:v>
                </c:pt>
                <c:pt idx="33">
                  <c:v>15.0</c:v>
                </c:pt>
                <c:pt idx="34">
                  <c:v>15.2</c:v>
                </c:pt>
                <c:pt idx="35">
                  <c:v>15.0</c:v>
                </c:pt>
                <c:pt idx="36">
                  <c:v>14.8</c:v>
                </c:pt>
                <c:pt idx="37">
                  <c:v>14.6</c:v>
                </c:pt>
                <c:pt idx="38">
                  <c:v>14.9</c:v>
                </c:pt>
                <c:pt idx="39">
                  <c:v>15.0</c:v>
                </c:pt>
                <c:pt idx="40">
                  <c:v>15.6</c:v>
                </c:pt>
                <c:pt idx="41">
                  <c:v>15.5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6791672"/>
        <c:axId val="2146811448"/>
      </c:scatterChart>
      <c:valAx>
        <c:axId val="2146791672"/>
        <c:scaling>
          <c:orientation val="minMax"/>
          <c:max val="2002.0"/>
          <c:min val="1960.0"/>
        </c:scaling>
        <c:delete val="0"/>
        <c:axPos val="b"/>
        <c:title>
          <c:tx>
            <c:rich>
              <a:bodyPr/>
              <a:lstStyle/>
              <a:p>
                <a:pPr>
                  <a:defRPr sz="115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3142857142857"/>
              <c:y val="0.912393162393162"/>
            </c:manualLayout>
          </c:layout>
          <c:overlay val="0"/>
          <c:spPr>
            <a:noFill/>
            <a:ln w="225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6811448"/>
        <c:crossesAt val="1.0"/>
        <c:crossBetween val="midCat"/>
      </c:valAx>
      <c:valAx>
        <c:axId val="2146811448"/>
        <c:scaling>
          <c:orientation val="minMax"/>
          <c:max val="18.0"/>
          <c:min val="10.0"/>
        </c:scaling>
        <c:delete val="0"/>
        <c:axPos val="l"/>
        <c:majorGridlines>
          <c:spPr>
            <a:ln w="282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5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 Capita, lb/yr</a:t>
                </a:r>
              </a:p>
            </c:rich>
          </c:tx>
          <c:layout>
            <c:manualLayout>
              <c:xMode val="edge"/>
              <c:yMode val="edge"/>
              <c:x val="0.0125714285714286"/>
              <c:y val="0.301282051282051"/>
            </c:manualLayout>
          </c:layout>
          <c:overlay val="0"/>
          <c:spPr>
            <a:noFill/>
            <a:ln w="22599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28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6791672"/>
        <c:crosses val="autoZero"/>
        <c:crossBetween val="midCat"/>
        <c:majorUnit val="2.0"/>
        <c:minorUnit val="1.0"/>
      </c:valAx>
      <c:spPr>
        <a:noFill/>
        <a:ln w="113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825">
      <a:solidFill>
        <a:srgbClr val="000000"/>
      </a:solidFill>
      <a:prstDash val="solid"/>
    </a:ln>
  </c:spPr>
  <c:txPr>
    <a:bodyPr/>
    <a:lstStyle/>
    <a:p>
      <a:pPr>
        <a:defRPr sz="14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66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4838"/>
            <a:ext cx="514667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9862" tIns="54135" rIns="109862" bIns="54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notes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00088"/>
            <a:ext cx="52228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5149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542925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1084263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627188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2170113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29225" cy="3486150"/>
          </a:xfrm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solidFill>
            <a:srgbClr val="FFFFFF"/>
          </a:solidFill>
          <a:ln w="9525"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9" tIns="46580" rIns="93159" bIns="46580"/>
          <a:lstStyle/>
          <a:p>
            <a:r>
              <a:rPr lang="en-US" smtClean="0"/>
              <a:t>Make sure your know your market (how much will they pay, what are your competitor’s pricing) before you START.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378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Meat consumption keeps going up as the general standard of living increases world wide.</a:t>
            </a:r>
          </a:p>
        </p:txBody>
      </p:sp>
    </p:spTree>
    <p:extLst>
      <p:ext uri="{BB962C8B-B14F-4D97-AF65-F5344CB8AC3E}">
        <p14:creationId xmlns:p14="http://schemas.microsoft.com/office/powerpoint/2010/main" val="138024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If you like marketing, then you can be successful.  Give the customer what they are looking for (but be sure you know).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464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is why it is hard to compete in the meatcounter. Lot os mark ups…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9530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Lot’s of middle people.  If you can eliminate some or all (direct marketing), you have good potential savings or margins.</a:t>
            </a:r>
          </a:p>
        </p:txBody>
      </p:sp>
    </p:spTree>
    <p:extLst>
      <p:ext uri="{BB962C8B-B14F-4D97-AF65-F5344CB8AC3E}">
        <p14:creationId xmlns:p14="http://schemas.microsoft.com/office/powerpoint/2010/main" val="1732964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Just to show how fast an industry can take off.</a:t>
            </a:r>
          </a:p>
        </p:txBody>
      </p:sp>
    </p:spTree>
    <p:extLst>
      <p:ext uri="{BB962C8B-B14F-4D97-AF65-F5344CB8AC3E}">
        <p14:creationId xmlns:p14="http://schemas.microsoft.com/office/powerpoint/2010/main" val="211395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It has gone flat because of price.  Seafood is starting to make in roads on price though.</a:t>
            </a:r>
          </a:p>
        </p:txBody>
      </p:sp>
    </p:spTree>
    <p:extLst>
      <p:ext uri="{BB962C8B-B14F-4D97-AF65-F5344CB8AC3E}">
        <p14:creationId xmlns:p14="http://schemas.microsoft.com/office/powerpoint/2010/main" val="335421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3725" y="228600"/>
            <a:ext cx="2081213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913" y="228600"/>
            <a:ext cx="6094412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9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8730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6913" y="1981200"/>
            <a:ext cx="3848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7413" y="1981200"/>
            <a:ext cx="38481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27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981200"/>
            <a:ext cx="38481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981200"/>
            <a:ext cx="38481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3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40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001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027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F0E30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671" y="2861741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Economic Drivers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4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98525"/>
            <a:ext cx="7848600" cy="1311275"/>
          </a:xfrm>
        </p:spPr>
        <p:txBody>
          <a:bodyPr>
            <a:normAutofit fontScale="90000"/>
          </a:bodyPr>
          <a:lstStyle/>
          <a:p>
            <a:r>
              <a:rPr lang="en-US" sz="4800" smtClean="0"/>
              <a:t>Aquaculture Success will depend upon: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150" y="2698750"/>
            <a:ext cx="8435975" cy="2819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u="sng" smtClean="0"/>
              <a:t>Low cost</a:t>
            </a:r>
            <a:r>
              <a:rPr lang="en-US" smtClean="0"/>
              <a:t> production</a:t>
            </a:r>
          </a:p>
          <a:p>
            <a:pPr>
              <a:spcBef>
                <a:spcPct val="50000"/>
              </a:spcBef>
            </a:pPr>
            <a:r>
              <a:rPr lang="en-US" smtClean="0"/>
              <a:t>Environmental sustainability</a:t>
            </a:r>
          </a:p>
          <a:p>
            <a:pPr>
              <a:spcBef>
                <a:spcPct val="50000"/>
              </a:spcBef>
            </a:pPr>
            <a:r>
              <a:rPr lang="en-US" smtClean="0"/>
              <a:t>Appropriate technology (country specific)</a:t>
            </a:r>
          </a:p>
          <a:p>
            <a:pPr>
              <a:spcBef>
                <a:spcPct val="50000"/>
              </a:spcBef>
            </a:pPr>
            <a:r>
              <a:rPr lang="en-US" smtClean="0"/>
              <a:t>Matching production to appropriate markets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204788"/>
            <a:ext cx="7848600" cy="64452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Growth of Meat Consumption</a:t>
            </a: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050" y="871538"/>
            <a:ext cx="8778875" cy="5549900"/>
          </a:xfrm>
          <a:noFill/>
          <a:ln w="38100" cap="flat">
            <a:solidFill>
              <a:srgbClr val="CC3300"/>
            </a:solidFill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Consumers are looking for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4238" y="1981200"/>
            <a:ext cx="5754687" cy="3073400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Quality</a:t>
            </a:r>
          </a:p>
          <a:p>
            <a:r>
              <a:rPr lang="en-US" smtClean="0">
                <a:cs typeface="Times New Roman" pitchFamily="18" charset="0"/>
              </a:rPr>
              <a:t>Value VALUE </a:t>
            </a:r>
            <a:r>
              <a:rPr lang="en-US" sz="4000" b="1" u="sng" smtClean="0">
                <a:cs typeface="Times New Roman" pitchFamily="18" charset="0"/>
              </a:rPr>
              <a:t>VALUE</a:t>
            </a:r>
          </a:p>
          <a:p>
            <a:r>
              <a:rPr lang="en-US" smtClean="0">
                <a:cs typeface="Times New Roman" pitchFamily="18" charset="0"/>
              </a:rPr>
              <a:t>Convenience</a:t>
            </a:r>
          </a:p>
          <a:p>
            <a:pPr lvl="1"/>
            <a:r>
              <a:rPr lang="en-US" smtClean="0"/>
              <a:t>Ready to eat salad mixes</a:t>
            </a:r>
          </a:p>
          <a:p>
            <a:pPr lvl="1"/>
            <a:r>
              <a:rPr lang="en-US" smtClean="0"/>
              <a:t>Bottled water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30275" y="5102225"/>
            <a:ext cx="854551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Do you care where your food comes from?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Challenges to Producing a Fillet for $3.50/lb</a:t>
            </a:r>
          </a:p>
        </p:txBody>
      </p:sp>
      <p:pic>
        <p:nvPicPr>
          <p:cNvPr id="39939" name="Picture 3" descr="openbo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3292475" cy="246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15888" y="2611438"/>
            <a:ext cx="10287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41" name="Picture 5" descr="fishne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2895600" cy="2171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267200" y="24384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191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30% yield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143000" y="4953000"/>
            <a:ext cx="8229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Assume Farmer produces product for $1.00 per lb DIRECT cost</a:t>
            </a:r>
          </a:p>
          <a:p>
            <a:pPr>
              <a:spcBef>
                <a:spcPct val="50000"/>
              </a:spcBef>
            </a:pPr>
            <a:r>
              <a:rPr lang="en-US"/>
              <a:t>WHAT is the retail cost to the consumer?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1597025" y="1146175"/>
          <a:ext cx="6858000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Worksheet" r:id="rId5" imgW="2372106" imgH="1705254" progId="Excel.Sheet.8">
                  <p:embed/>
                </p:oleObj>
              </mc:Choice>
              <mc:Fallback>
                <p:oleObj name="Worksheet" r:id="rId5" imgW="2372106" imgH="170525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1146175"/>
                        <a:ext cx="6858000" cy="493077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38100" cmpd="sng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Farmed Salmon Growth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763" y="1679575"/>
            <a:ext cx="7848600" cy="4114800"/>
          </a:xfrm>
          <a:solidFill>
            <a:schemeClr val="accent2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Year		million 		Growth % 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>
                <a:solidFill>
                  <a:srgbClr val="000000"/>
                </a:solidFill>
                <a:latin typeface="Arial" charset="0"/>
              </a:rPr>
              <a:t>  		         lb per year		last 5 years</a:t>
            </a: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	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1980		      44		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1985		    110		20.1%	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1990		    550		38.0%	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1995		 1,210		17.1%	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2000		 2,420		14.9%	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0"/>
            <a:ext cx="8763000" cy="1157288"/>
          </a:xfrm>
        </p:spPr>
        <p:txBody>
          <a:bodyPr/>
          <a:lstStyle/>
          <a:p>
            <a:r>
              <a:rPr lang="en-US" sz="4400" smtClean="0"/>
              <a:t>US Seafood Per Capita Consumption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660400" y="1509713"/>
          <a:ext cx="8955088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326</TotalTime>
  <Pages>65</Pages>
  <Words>238</Words>
  <Application>Microsoft Macintosh PowerPoint</Application>
  <PresentationFormat>35mm Slides</PresentationFormat>
  <Paragraphs>37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dbllines</vt:lpstr>
      <vt:lpstr>Worksheet</vt:lpstr>
      <vt:lpstr>Economic Drivers  to Consider</vt:lpstr>
      <vt:lpstr>Aquaculture Success will depend upon:</vt:lpstr>
      <vt:lpstr>Growth of Meat Consumption</vt:lpstr>
      <vt:lpstr>Consumers are looking for</vt:lpstr>
      <vt:lpstr>Challenges to Producing a Fillet for $3.50/lb</vt:lpstr>
      <vt:lpstr>PowerPoint Presentation</vt:lpstr>
      <vt:lpstr>Farmed Salmon Growth</vt:lpstr>
      <vt:lpstr>US Seafood Per Capita Consumption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Sand Size on Fluidized Biofilters</dc:title>
  <dc:creator>Freshwater Institute</dc:creator>
  <cp:lastModifiedBy>Carlin  Wakefield</cp:lastModifiedBy>
  <cp:revision>275</cp:revision>
  <cp:lastPrinted>1998-09-23T11:23:10Z</cp:lastPrinted>
  <dcterms:created xsi:type="dcterms:W3CDTF">1997-05-22T21:14:02Z</dcterms:created>
  <dcterms:modified xsi:type="dcterms:W3CDTF">2017-11-03T14:23:52Z</dcterms:modified>
</cp:coreProperties>
</file>