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46" r:id="rId2"/>
    <p:sldId id="669" r:id="rId3"/>
    <p:sldId id="670" r:id="rId4"/>
    <p:sldId id="711" r:id="rId5"/>
    <p:sldId id="712" r:id="rId6"/>
    <p:sldId id="674" r:id="rId7"/>
    <p:sldId id="675" r:id="rId8"/>
    <p:sldId id="676" r:id="rId9"/>
    <p:sldId id="678" r:id="rId10"/>
    <p:sldId id="510" r:id="rId11"/>
  </p:sldIdLst>
  <p:sldSz cx="10287000" cy="6858000" type="35mm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CC3300"/>
    <a:srgbClr val="6FD15F"/>
    <a:srgbClr val="51A37E"/>
    <a:srgbClr val="B7D4FF"/>
    <a:srgbClr val="A7CBFF"/>
    <a:srgbClr val="00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22" autoAdjust="0"/>
    <p:restoredTop sz="50000" autoAdjust="0"/>
  </p:normalViewPr>
  <p:slideViewPr>
    <p:cSldViewPr snapToGrid="0">
      <p:cViewPr varScale="1">
        <p:scale>
          <a:sx n="24" d="100"/>
          <a:sy n="24" d="100"/>
        </p:scale>
        <p:origin x="-2448" y="-9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2"/>
    </p:cViewPr>
  </p:sorterViewPr>
  <p:notesViewPr>
    <p:cSldViewPr snapToGrid="0">
      <p:cViewPr varScale="1">
        <p:scale>
          <a:sx n="80" d="100"/>
          <a:sy n="80" d="100"/>
        </p:scale>
        <p:origin x="-1116" y="-90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668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4838"/>
            <a:ext cx="5146675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9862" tIns="54135" rIns="109862" bIns="54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notes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00088"/>
            <a:ext cx="52228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951495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542925"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1084263"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627188"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2170113" algn="l" defTabSz="1285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Why do you think?</a:t>
            </a:r>
          </a:p>
        </p:txBody>
      </p:sp>
    </p:spTree>
    <p:extLst>
      <p:ext uri="{BB962C8B-B14F-4D97-AF65-F5344CB8AC3E}">
        <p14:creationId xmlns:p14="http://schemas.microsoft.com/office/powerpoint/2010/main" val="131673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Seafood is still not marketed in large scale; lot of small operations, limited economy of scales.</a:t>
            </a:r>
          </a:p>
        </p:txBody>
      </p:sp>
    </p:spTree>
    <p:extLst>
      <p:ext uri="{BB962C8B-B14F-4D97-AF65-F5344CB8AC3E}">
        <p14:creationId xmlns:p14="http://schemas.microsoft.com/office/powerpoint/2010/main" val="398912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One of my favorite stories.  Remember, chicken used to be a very high priced meat.</a:t>
            </a:r>
          </a:p>
        </p:txBody>
      </p:sp>
    </p:spTree>
    <p:extLst>
      <p:ext uri="{BB962C8B-B14F-4D97-AF65-F5344CB8AC3E}">
        <p14:creationId xmlns:p14="http://schemas.microsoft.com/office/powerpoint/2010/main" val="3562635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Note how it finally leveled off around 5%, but that is still 5% of a bigger and bigger number each year, amazing !</a:t>
            </a:r>
          </a:p>
        </p:txBody>
      </p:sp>
    </p:spTree>
    <p:extLst>
      <p:ext uri="{BB962C8B-B14F-4D97-AF65-F5344CB8AC3E}">
        <p14:creationId xmlns:p14="http://schemas.microsoft.com/office/powerpoint/2010/main" val="2166723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Note how the chicken industry has changed their product form.  Aquaculture needs to move in this direction!</a:t>
            </a:r>
          </a:p>
        </p:txBody>
      </p:sp>
    </p:spTree>
    <p:extLst>
      <p:ext uri="{BB962C8B-B14F-4D97-AF65-F5344CB8AC3E}">
        <p14:creationId xmlns:p14="http://schemas.microsoft.com/office/powerpoint/2010/main" val="1895303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Why it is hard for a small producer to compete.</a:t>
            </a:r>
          </a:p>
        </p:txBody>
      </p:sp>
    </p:spTree>
    <p:extLst>
      <p:ext uri="{BB962C8B-B14F-4D97-AF65-F5344CB8AC3E}">
        <p14:creationId xmlns:p14="http://schemas.microsoft.com/office/powerpoint/2010/main" val="1184361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Reasonably accurate data.</a:t>
            </a:r>
          </a:p>
        </p:txBody>
      </p:sp>
    </p:spTree>
    <p:extLst>
      <p:ext uri="{BB962C8B-B14F-4D97-AF65-F5344CB8AC3E}">
        <p14:creationId xmlns:p14="http://schemas.microsoft.com/office/powerpoint/2010/main" val="1670283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is why aquacutlure and tilapia will eventually be the big winners, cost of feed per unit of flesh produced will give tilapia a HUGE advantage.</a:t>
            </a:r>
          </a:p>
        </p:txBody>
      </p:sp>
    </p:spTree>
    <p:extLst>
      <p:ext uri="{BB962C8B-B14F-4D97-AF65-F5344CB8AC3E}">
        <p14:creationId xmlns:p14="http://schemas.microsoft.com/office/powerpoint/2010/main" val="3158896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Keep these numbers in mind.  Don’t over extend yourself financially.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806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0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913" y="1981200"/>
            <a:ext cx="78486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3725" y="228600"/>
            <a:ext cx="2081213" cy="5867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913" y="228600"/>
            <a:ext cx="6094412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9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96913" y="1981200"/>
            <a:ext cx="78486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8730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6913" y="1981200"/>
            <a:ext cx="38481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97413" y="1981200"/>
            <a:ext cx="38481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9278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981200"/>
            <a:ext cx="7848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1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13" y="1981200"/>
            <a:ext cx="38481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981200"/>
            <a:ext cx="38481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3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3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2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7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740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001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027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8025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F0E30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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Microsoft_Excel_97_-_2004_Worksheet2.xls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3276600"/>
            <a:ext cx="7848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How to Compete in </a:t>
            </a:r>
            <a:br>
              <a:rPr lang="en-US" sz="6000" dirty="0" smtClean="0"/>
            </a:br>
            <a:r>
              <a:rPr lang="en-US" sz="6000" dirty="0" smtClean="0"/>
              <a:t>Seafood Markets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3184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0988" y="808038"/>
            <a:ext cx="7848600" cy="14319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smtClean="0"/>
              <a:t>Can RAS produced fish compete?</a:t>
            </a:r>
            <a:br>
              <a:rPr lang="en-US" sz="4000" smtClean="0"/>
            </a:br>
            <a:r>
              <a:rPr lang="en-US" sz="4000" smtClean="0">
                <a:solidFill>
                  <a:srgbClr val="DB0116"/>
                </a:solidFill>
              </a:rPr>
              <a:t/>
            </a:r>
            <a:br>
              <a:rPr lang="en-US" sz="4000" smtClean="0">
                <a:solidFill>
                  <a:srgbClr val="DB0116"/>
                </a:solidFill>
              </a:rPr>
            </a:br>
            <a:r>
              <a:rPr lang="en-US" sz="4000" smtClean="0">
                <a:solidFill>
                  <a:srgbClr val="DB0116"/>
                </a:solidFill>
              </a:rPr>
              <a:t>Reminders--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88" y="2474913"/>
            <a:ext cx="7848600" cy="4038600"/>
          </a:xfrm>
        </p:spPr>
        <p:txBody>
          <a:bodyPr/>
          <a:lstStyle/>
          <a:p>
            <a:r>
              <a:rPr lang="en-US" sz="2800" dirty="0" smtClean="0">
                <a:latin typeface="Times" pitchFamily="18" charset="0"/>
              </a:rPr>
              <a:t>Catfish farm side @ $0.70/lb and 45% fillet yield =&gt; tilapia farm gate at $0.51/lb (33% yield)</a:t>
            </a:r>
          </a:p>
          <a:p>
            <a:r>
              <a:rPr lang="en-US" sz="2800" dirty="0" smtClean="0">
                <a:latin typeface="Times" pitchFamily="18" charset="0"/>
              </a:rPr>
              <a:t>Broiler production</a:t>
            </a:r>
          </a:p>
          <a:p>
            <a:pPr lvl="1"/>
            <a:r>
              <a:rPr lang="en-US" sz="2400" dirty="0" smtClean="0">
                <a:latin typeface="Times" pitchFamily="18" charset="0"/>
              </a:rPr>
              <a:t>1,000,000 kg/</a:t>
            </a:r>
            <a:r>
              <a:rPr lang="en-US" sz="2400" dirty="0" err="1" smtClean="0">
                <a:latin typeface="Times" pitchFamily="18" charset="0"/>
              </a:rPr>
              <a:t>yr</a:t>
            </a:r>
            <a:r>
              <a:rPr lang="en-US" sz="2400" dirty="0" smtClean="0">
                <a:latin typeface="Times" pitchFamily="18" charset="0"/>
              </a:rPr>
              <a:t> per person (vs. 100,000 kg for fish)</a:t>
            </a:r>
          </a:p>
          <a:p>
            <a:pPr lvl="1"/>
            <a:r>
              <a:rPr lang="en-US" sz="2400" dirty="0" smtClean="0">
                <a:latin typeface="Times" pitchFamily="18" charset="0"/>
              </a:rPr>
              <a:t>$0.10/kg for broiler labor, capital costs, utilities</a:t>
            </a:r>
          </a:p>
          <a:p>
            <a:pPr lvl="1"/>
            <a:r>
              <a:rPr lang="en-US" sz="2400" u="sng" dirty="0" smtClean="0">
                <a:latin typeface="Times" pitchFamily="18" charset="0"/>
              </a:rPr>
              <a:t>twice</a:t>
            </a:r>
            <a:r>
              <a:rPr lang="en-US" sz="2400" dirty="0" smtClean="0">
                <a:latin typeface="Times" pitchFamily="18" charset="0"/>
              </a:rPr>
              <a:t> feed requirements per unit of  broiler meat produced</a:t>
            </a:r>
          </a:p>
          <a:p>
            <a:pPr lvl="1"/>
            <a:r>
              <a:rPr lang="en-US" sz="2400" dirty="0" smtClean="0">
                <a:latin typeface="Times" pitchFamily="18" charset="0"/>
              </a:rPr>
              <a:t>productivity per unit space is </a:t>
            </a:r>
            <a:r>
              <a:rPr lang="en-US" sz="2400" u="sng" dirty="0" smtClean="0">
                <a:latin typeface="Times" pitchFamily="18" charset="0"/>
              </a:rPr>
              <a:t>only</a:t>
            </a:r>
            <a:r>
              <a:rPr lang="en-US" sz="2400" dirty="0" smtClean="0">
                <a:latin typeface="Times" pitchFamily="18" charset="0"/>
              </a:rPr>
              <a:t> 50% of indoor fish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688" y="0"/>
            <a:ext cx="8820150" cy="5500688"/>
          </a:xfrm>
        </p:spPr>
        <p:txBody>
          <a:bodyPr/>
          <a:lstStyle/>
          <a:p>
            <a:r>
              <a:rPr lang="en-US" dirty="0" smtClean="0"/>
              <a:t>Why has US Seafood consumption stayed flat?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Why can’t we mimic the explosive growth of the Poultry Industry?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64288" y="2736850"/>
            <a:ext cx="3203575" cy="1920875"/>
          </a:xfrm>
        </p:spPr>
        <p:txBody>
          <a:bodyPr>
            <a:normAutofit fontScale="90000"/>
          </a:bodyPr>
          <a:lstStyle/>
          <a:p>
            <a:r>
              <a:rPr lang="en-US" smtClean="0"/>
              <a:t>Marketing &amp; </a:t>
            </a:r>
            <a:br>
              <a:rPr lang="en-US" smtClean="0"/>
            </a:br>
            <a:r>
              <a:rPr lang="en-US" smtClean="0"/>
              <a:t>Scale of Operation</a:t>
            </a:r>
          </a:p>
        </p:txBody>
      </p:sp>
      <p:pic>
        <p:nvPicPr>
          <p:cNvPr id="45059" name="Picture 3" descr="fish Stand &amp; harb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34988"/>
            <a:ext cx="5508625" cy="5784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1943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75" y="2257425"/>
            <a:ext cx="8051800" cy="3098800"/>
          </a:xfrm>
        </p:spPr>
        <p:txBody>
          <a:bodyPr/>
          <a:lstStyle/>
          <a:p>
            <a:r>
              <a:rPr lang="en-US" smtClean="0"/>
              <a:t>Jesse Jewell (Gainesville, GA) started the beginning of the commercial broiler industry</a:t>
            </a:r>
          </a:p>
          <a:p>
            <a:r>
              <a:rPr lang="en-US" smtClean="0"/>
              <a:t>JJ owned a feed mill and a processing plant</a:t>
            </a:r>
          </a:p>
          <a:p>
            <a:r>
              <a:rPr lang="en-US" smtClean="0"/>
              <a:t>This initiated a period of 20% growth</a:t>
            </a:r>
          </a:p>
          <a:p>
            <a:r>
              <a:rPr lang="en-US" smtClean="0"/>
              <a:t>Will it happen for indoor aquaculture?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47650"/>
            <a:ext cx="8763000" cy="690563"/>
          </a:xfrm>
        </p:spPr>
        <p:txBody>
          <a:bodyPr/>
          <a:lstStyle/>
          <a:p>
            <a:r>
              <a:rPr lang="en-US" sz="3600" smtClean="0"/>
              <a:t>US Broiler Industry Growth and % Growth</a:t>
            </a:r>
          </a:p>
        </p:txBody>
      </p:sp>
      <p:pic>
        <p:nvPicPr>
          <p:cNvPr id="4710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838" y="1139825"/>
            <a:ext cx="8921750" cy="5237163"/>
          </a:xfrm>
          <a:solidFill>
            <a:schemeClr val="accent2"/>
          </a:solidFill>
          <a:ln w="57150" cap="flat">
            <a:solidFill>
              <a:srgbClr val="CC3300"/>
            </a:solidFill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7663" y="222250"/>
            <a:ext cx="7062787" cy="808038"/>
          </a:xfrm>
        </p:spPr>
        <p:txBody>
          <a:bodyPr/>
          <a:lstStyle/>
          <a:p>
            <a:r>
              <a:rPr lang="en-US" sz="3600" smtClean="0"/>
              <a:t>How USA Broiler Meat Is Marketed</a:t>
            </a:r>
          </a:p>
        </p:txBody>
      </p:sp>
      <p:pic>
        <p:nvPicPr>
          <p:cNvPr id="4813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4163" y="1447800"/>
            <a:ext cx="7105650" cy="4695825"/>
          </a:xfrm>
          <a:solidFill>
            <a:schemeClr val="accent2"/>
          </a:solidFill>
          <a:ln w="57150" cap="flat">
            <a:solidFill>
              <a:srgbClr val="CC3300"/>
            </a:solidFill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9177337" cy="854075"/>
          </a:xfrm>
        </p:spPr>
        <p:txBody>
          <a:bodyPr/>
          <a:lstStyle/>
          <a:p>
            <a:r>
              <a:rPr lang="en-US" sz="3600" smtClean="0"/>
              <a:t>RAS Tilapia Production Costs (scale effects)</a:t>
            </a:r>
            <a:endParaRPr lang="en-US" sz="4400" smtClean="0"/>
          </a:p>
        </p:txBody>
      </p:sp>
      <p:graphicFrame>
        <p:nvGraphicFramePr>
          <p:cNvPr id="4915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31888" y="1263650"/>
          <a:ext cx="8083550" cy="505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Document" r:id="rId5" imgW="7758684" imgH="4858512" progId="Word.Document.8">
                  <p:embed/>
                </p:oleObj>
              </mc:Choice>
              <mc:Fallback>
                <p:oleObj name="Document" r:id="rId5" imgW="7758684" imgH="485851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1263650"/>
                        <a:ext cx="8083550" cy="50530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57150" cmpd="sng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239713"/>
            <a:ext cx="9342438" cy="738187"/>
          </a:xfrm>
        </p:spPr>
        <p:txBody>
          <a:bodyPr>
            <a:normAutofit fontScale="90000"/>
          </a:bodyPr>
          <a:lstStyle/>
          <a:p>
            <a:r>
              <a:rPr lang="en-US" sz="4400" smtClean="0"/>
              <a:t>World Tilapia Production Costs</a:t>
            </a:r>
          </a:p>
        </p:txBody>
      </p:sp>
      <p:pic>
        <p:nvPicPr>
          <p:cNvPr id="5017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" r="19310"/>
          <a:stretch>
            <a:fillRect/>
          </a:stretch>
        </p:blipFill>
        <p:spPr>
          <a:xfrm>
            <a:off x="617538" y="1222375"/>
            <a:ext cx="9223375" cy="5002213"/>
          </a:xfrm>
          <a:solidFill>
            <a:schemeClr val="accent2"/>
          </a:solidFill>
          <a:ln w="57150" cap="flat">
            <a:solidFill>
              <a:srgbClr val="CC3300"/>
            </a:solidFill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025" y="-217488"/>
            <a:ext cx="7848600" cy="1143001"/>
          </a:xfrm>
        </p:spPr>
        <p:txBody>
          <a:bodyPr/>
          <a:lstStyle/>
          <a:p>
            <a:r>
              <a:rPr lang="en-US" sz="4400" smtClean="0"/>
              <a:t>Relative Costs of Animal Feed</a:t>
            </a:r>
          </a:p>
        </p:txBody>
      </p:sp>
      <p:graphicFrame>
        <p:nvGraphicFramePr>
          <p:cNvPr id="51203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438150" y="1558925"/>
          <a:ext cx="9282113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Worksheet" r:id="rId5" imgW="4457780" imgH="2114580" progId="Excel.Sheet.8">
                  <p:embed/>
                </p:oleObj>
              </mc:Choice>
              <mc:Fallback>
                <p:oleObj name="Worksheet" r:id="rId5" imgW="4457780" imgH="211458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1558925"/>
                        <a:ext cx="9282113" cy="440372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57150" cmpd="sng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bllines">
  <a:themeElements>
    <a:clrScheme name="">
      <a:dk1>
        <a:srgbClr val="474747"/>
      </a:dk1>
      <a:lt1>
        <a:srgbClr val="FFFFFF"/>
      </a:lt1>
      <a:dk2>
        <a:srgbClr val="063DE8"/>
      </a:dk2>
      <a:lt2>
        <a:srgbClr val="00DFCA"/>
      </a:lt2>
      <a:accent1>
        <a:srgbClr val="DC0081"/>
      </a:accent1>
      <a:accent2>
        <a:srgbClr val="FAFD00"/>
      </a:accent2>
      <a:accent3>
        <a:srgbClr val="AAAFF2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dbllin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326</TotalTime>
  <Pages>65</Pages>
  <Words>309</Words>
  <Application>Microsoft Macintosh PowerPoint</Application>
  <PresentationFormat>35mm Slides</PresentationFormat>
  <Paragraphs>29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dbllines</vt:lpstr>
      <vt:lpstr>Document</vt:lpstr>
      <vt:lpstr>Worksheet</vt:lpstr>
      <vt:lpstr>How to Compete in  Seafood Markets</vt:lpstr>
      <vt:lpstr>Why has US Seafood consumption stayed flat?  Why can’t we mimic the explosive growth of the Poultry Industry?</vt:lpstr>
      <vt:lpstr>Marketing &amp;  Scale of Operation</vt:lpstr>
      <vt:lpstr>1943</vt:lpstr>
      <vt:lpstr>US Broiler Industry Growth and % Growth</vt:lpstr>
      <vt:lpstr>How USA Broiler Meat Is Marketed</vt:lpstr>
      <vt:lpstr>RAS Tilapia Production Costs (scale effects)</vt:lpstr>
      <vt:lpstr>World Tilapia Production Costs</vt:lpstr>
      <vt:lpstr>Relative Costs of Animal Feed</vt:lpstr>
      <vt:lpstr>Can RAS produced fish compete?  Reminders--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Sand Size on Fluidized Biofilters</dc:title>
  <dc:creator>Freshwater Institute</dc:creator>
  <cp:lastModifiedBy>Carlin  Wakefield</cp:lastModifiedBy>
  <cp:revision>275</cp:revision>
  <cp:lastPrinted>1998-09-23T11:23:10Z</cp:lastPrinted>
  <dcterms:created xsi:type="dcterms:W3CDTF">1997-05-22T21:14:02Z</dcterms:created>
  <dcterms:modified xsi:type="dcterms:W3CDTF">2017-11-03T14:26:35Z</dcterms:modified>
</cp:coreProperties>
</file>